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28"/>
  </p:notesMasterIdLst>
  <p:handoutMasterIdLst>
    <p:handoutMasterId r:id="rId29"/>
  </p:handoutMasterIdLst>
  <p:sldIdLst>
    <p:sldId id="256" r:id="rId2"/>
    <p:sldId id="260" r:id="rId3"/>
    <p:sldId id="288" r:id="rId4"/>
    <p:sldId id="312"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D6B0C19D-D4C9-B845-94DF-BCE25B4D1B1B}">
          <p14:sldIdLst>
            <p14:sldId id="256"/>
            <p14:sldId id="260"/>
            <p14:sldId id="288"/>
            <p14:sldId id="312"/>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Lst>
        </p14:section>
      </p14:sectionLst>
    </p:ext>
    <p:ext uri="{EFAFB233-063F-42B5-8137-9DF3F51BA10A}">
      <p15:sldGuideLst xmlns:p15="http://schemas.microsoft.com/office/powerpoint/2012/main" xmlns="">
        <p15:guide id="1" orient="horz" pos="2681">
          <p15:clr>
            <a:srgbClr val="A4A3A4"/>
          </p15:clr>
        </p15:guide>
        <p15:guide id="2" orient="horz" pos="1204">
          <p15:clr>
            <a:srgbClr val="A4A3A4"/>
          </p15:clr>
        </p15:guide>
        <p15:guide id="3" pos="2880">
          <p15:clr>
            <a:srgbClr val="A4A3A4"/>
          </p15:clr>
        </p15:guide>
        <p15:guide id="4" pos="384">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anie Krieger" initials="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68" autoAdjust="0"/>
  </p:normalViewPr>
  <p:slideViewPr>
    <p:cSldViewPr>
      <p:cViewPr varScale="1">
        <p:scale>
          <a:sx n="78" d="100"/>
          <a:sy n="78" d="100"/>
        </p:scale>
        <p:origin x="-1200" y="-120"/>
      </p:cViewPr>
      <p:guideLst>
        <p:guide orient="horz" pos="2681"/>
        <p:guide orient="horz" pos="1204"/>
        <p:guide pos="2880"/>
        <p:guide pos="384"/>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94" d="100"/>
          <a:sy n="94" d="100"/>
        </p:scale>
        <p:origin x="-2336" y="108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_rels/data1.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image" Target="../media/image8.png"/></Relationships>
</file>

<file path=ppt/diagrams/_rels/data4.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image" Target="../media/image8.png"/></Relationships>
</file>

<file path=ppt/diagrams/_rels/drawing4.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2D2766-9794-FC4D-94BF-B6C91C435D15}" type="doc">
      <dgm:prSet loTypeId="urn:microsoft.com/office/officeart/2008/layout/AlternatingPictureBlocks" loCatId="" qsTypeId="urn:microsoft.com/office/officeart/2005/8/quickstyle/simple4" qsCatId="simple" csTypeId="urn:microsoft.com/office/officeart/2005/8/colors/colorful3" csCatId="colorful" phldr="1"/>
      <dgm:spPr/>
      <dgm:t>
        <a:bodyPr/>
        <a:lstStyle/>
        <a:p>
          <a:endParaRPr lang="en-US"/>
        </a:p>
      </dgm:t>
    </dgm:pt>
    <dgm:pt modelId="{F5AD1FA8-1628-F14C-93FF-9E7969C29C28}">
      <dgm:prSet/>
      <dgm:spPr/>
      <dgm:t>
        <a:bodyPr/>
        <a:lstStyle/>
        <a:p>
          <a:pPr algn="ctr" rtl="0"/>
          <a:r>
            <a:rPr lang="en-US" b="1" u="sng" dirty="0" smtClean="0"/>
            <a:t>Making the case</a:t>
          </a:r>
          <a:r>
            <a:rPr lang="en-US" dirty="0" smtClean="0"/>
            <a:t>: why data is all the rage and why this is a good thing for practitioners and service providers</a:t>
          </a:r>
          <a:endParaRPr lang="en-US" dirty="0"/>
        </a:p>
      </dgm:t>
    </dgm:pt>
    <dgm:pt modelId="{742ADEE7-C45F-1441-B7F4-C7779F23C316}" type="parTrans" cxnId="{0D66B58E-C501-954C-89C1-E513E7299138}">
      <dgm:prSet/>
      <dgm:spPr/>
      <dgm:t>
        <a:bodyPr/>
        <a:lstStyle/>
        <a:p>
          <a:pPr algn="ctr"/>
          <a:endParaRPr lang="en-US"/>
        </a:p>
      </dgm:t>
    </dgm:pt>
    <dgm:pt modelId="{6F962E30-1D81-7945-ABF6-511449F61C69}" type="sibTrans" cxnId="{0D66B58E-C501-954C-89C1-E513E7299138}">
      <dgm:prSet/>
      <dgm:spPr/>
      <dgm:t>
        <a:bodyPr/>
        <a:lstStyle/>
        <a:p>
          <a:pPr algn="ctr"/>
          <a:endParaRPr lang="en-US"/>
        </a:p>
      </dgm:t>
    </dgm:pt>
    <dgm:pt modelId="{529F0F65-6051-3746-A694-A3BFD3B65E14}">
      <dgm:prSet/>
      <dgm:spPr/>
      <dgm:t>
        <a:bodyPr/>
        <a:lstStyle/>
        <a:p>
          <a:pPr algn="ctr" rtl="0"/>
          <a:r>
            <a:rPr lang="en-US" b="1" u="sng" dirty="0" smtClean="0"/>
            <a:t>Making it real</a:t>
          </a:r>
          <a:r>
            <a:rPr lang="en-US" dirty="0" smtClean="0"/>
            <a:t>: examples of data points you could look at and what you could do with this information</a:t>
          </a:r>
          <a:endParaRPr lang="en-US" dirty="0"/>
        </a:p>
      </dgm:t>
    </dgm:pt>
    <dgm:pt modelId="{3ED18C2B-960F-584F-AD4A-B1CD701E0D3E}" type="parTrans" cxnId="{3F44804A-29D8-A843-B37F-0D1874D9F6A9}">
      <dgm:prSet/>
      <dgm:spPr/>
      <dgm:t>
        <a:bodyPr/>
        <a:lstStyle/>
        <a:p>
          <a:pPr algn="ctr"/>
          <a:endParaRPr lang="en-US"/>
        </a:p>
      </dgm:t>
    </dgm:pt>
    <dgm:pt modelId="{65FFF631-F84E-7749-8C60-6555F2CC7269}" type="sibTrans" cxnId="{3F44804A-29D8-A843-B37F-0D1874D9F6A9}">
      <dgm:prSet/>
      <dgm:spPr/>
      <dgm:t>
        <a:bodyPr/>
        <a:lstStyle/>
        <a:p>
          <a:pPr algn="ctr"/>
          <a:endParaRPr lang="en-US"/>
        </a:p>
      </dgm:t>
    </dgm:pt>
    <dgm:pt modelId="{AB8252CA-1E13-5649-B9DE-4510627D6C54}">
      <dgm:prSet/>
      <dgm:spPr/>
      <dgm:t>
        <a:bodyPr/>
        <a:lstStyle/>
        <a:p>
          <a:pPr algn="ctr" rtl="0"/>
          <a:r>
            <a:rPr lang="en-US" b="1" u="sng" smtClean="0"/>
            <a:t>Making it work</a:t>
          </a:r>
          <a:r>
            <a:rPr lang="en-US" smtClean="0"/>
            <a:t>: tips for working with data</a:t>
          </a:r>
          <a:endParaRPr lang="en-US"/>
        </a:p>
      </dgm:t>
    </dgm:pt>
    <dgm:pt modelId="{47EAD96B-E5DD-4640-9DD6-291C9D8AA329}" type="parTrans" cxnId="{D4D79286-86C8-C24A-8213-0E5368CEDA43}">
      <dgm:prSet/>
      <dgm:spPr/>
      <dgm:t>
        <a:bodyPr/>
        <a:lstStyle/>
        <a:p>
          <a:pPr algn="ctr"/>
          <a:endParaRPr lang="en-US"/>
        </a:p>
      </dgm:t>
    </dgm:pt>
    <dgm:pt modelId="{1E0A9844-CA4D-8947-99A6-D5E01DFE6CC3}" type="sibTrans" cxnId="{D4D79286-86C8-C24A-8213-0E5368CEDA43}">
      <dgm:prSet/>
      <dgm:spPr/>
      <dgm:t>
        <a:bodyPr/>
        <a:lstStyle/>
        <a:p>
          <a:pPr algn="ctr"/>
          <a:endParaRPr lang="en-US"/>
        </a:p>
      </dgm:t>
    </dgm:pt>
    <dgm:pt modelId="{8D907B33-7200-6F44-9A79-AF67CD3081BC}" type="pres">
      <dgm:prSet presAssocID="{AA2D2766-9794-FC4D-94BF-B6C91C435D15}" presName="linearFlow" presStyleCnt="0">
        <dgm:presLayoutVars>
          <dgm:dir/>
          <dgm:resizeHandles val="exact"/>
        </dgm:presLayoutVars>
      </dgm:prSet>
      <dgm:spPr/>
      <dgm:t>
        <a:bodyPr/>
        <a:lstStyle/>
        <a:p>
          <a:endParaRPr lang="en-US"/>
        </a:p>
      </dgm:t>
    </dgm:pt>
    <dgm:pt modelId="{1DB1736B-8195-304A-8AD8-25233D7D2CC1}" type="pres">
      <dgm:prSet presAssocID="{F5AD1FA8-1628-F14C-93FF-9E7969C29C28}" presName="comp" presStyleCnt="0"/>
      <dgm:spPr/>
    </dgm:pt>
    <dgm:pt modelId="{C3099A53-82E4-5744-A659-ECF9B4C78A6C}" type="pres">
      <dgm:prSet presAssocID="{F5AD1FA8-1628-F14C-93FF-9E7969C29C28}" presName="rect2" presStyleLbl="node1" presStyleIdx="0" presStyleCnt="3" custScaleX="137744" custLinFactNeighborX="23951">
        <dgm:presLayoutVars>
          <dgm:bulletEnabled val="1"/>
        </dgm:presLayoutVars>
      </dgm:prSet>
      <dgm:spPr/>
      <dgm:t>
        <a:bodyPr/>
        <a:lstStyle/>
        <a:p>
          <a:endParaRPr lang="en-US"/>
        </a:p>
      </dgm:t>
    </dgm:pt>
    <dgm:pt modelId="{129575D3-9EAC-FF4B-B03B-BA198B161794}" type="pres">
      <dgm:prSet presAssocID="{F5AD1FA8-1628-F14C-93FF-9E7969C29C28}" presName="rect1" presStyleLbl="lnNode1" presStyleIdx="0" presStyleCnt="3"/>
      <dgm:spPr>
        <a:blipFill rotWithShape="1">
          <a:blip xmlns:r="http://schemas.openxmlformats.org/officeDocument/2006/relationships" r:embed="rId1"/>
          <a:stretch>
            <a:fillRect/>
          </a:stretch>
        </a:blipFill>
      </dgm:spPr>
    </dgm:pt>
    <dgm:pt modelId="{643E1620-4D9D-5742-92E4-469A9978A20F}" type="pres">
      <dgm:prSet presAssocID="{6F962E30-1D81-7945-ABF6-511449F61C69}" presName="sibTrans" presStyleCnt="0"/>
      <dgm:spPr/>
    </dgm:pt>
    <dgm:pt modelId="{1AC1B43A-BF7F-B541-AE53-038C3E7BCF22}" type="pres">
      <dgm:prSet presAssocID="{529F0F65-6051-3746-A694-A3BFD3B65E14}" presName="comp" presStyleCnt="0"/>
      <dgm:spPr/>
    </dgm:pt>
    <dgm:pt modelId="{12410B3E-C5C2-B74C-A984-E0637E32B219}" type="pres">
      <dgm:prSet presAssocID="{529F0F65-6051-3746-A694-A3BFD3B65E14}" presName="rect2" presStyleLbl="node1" presStyleIdx="1" presStyleCnt="3" custScaleX="139633" custLinFactNeighborX="54459">
        <dgm:presLayoutVars>
          <dgm:bulletEnabled val="1"/>
        </dgm:presLayoutVars>
      </dgm:prSet>
      <dgm:spPr/>
      <dgm:t>
        <a:bodyPr/>
        <a:lstStyle/>
        <a:p>
          <a:endParaRPr lang="en-US"/>
        </a:p>
      </dgm:t>
    </dgm:pt>
    <dgm:pt modelId="{3AB83900-037B-B54B-B8AC-E39802D9EB22}" type="pres">
      <dgm:prSet presAssocID="{529F0F65-6051-3746-A694-A3BFD3B65E14}" presName="rect1" presStyleLbl="lnNode1" presStyleIdx="1" presStyleCnt="3" custLinFactX="-100000" custLinFactNeighborX="-178136"/>
      <dgm:spPr>
        <a:blipFill rotWithShape="1">
          <a:blip xmlns:r="http://schemas.openxmlformats.org/officeDocument/2006/relationships" r:embed="rId2"/>
          <a:stretch>
            <a:fillRect/>
          </a:stretch>
        </a:blipFill>
      </dgm:spPr>
    </dgm:pt>
    <dgm:pt modelId="{DAFC212F-005B-0348-8C31-6A33D44B9B4C}" type="pres">
      <dgm:prSet presAssocID="{65FFF631-F84E-7749-8C60-6555F2CC7269}" presName="sibTrans" presStyleCnt="0"/>
      <dgm:spPr/>
    </dgm:pt>
    <dgm:pt modelId="{CA84AAA7-48DE-1F4A-93AA-C9D4BB1A8599}" type="pres">
      <dgm:prSet presAssocID="{AB8252CA-1E13-5649-B9DE-4510627D6C54}" presName="comp" presStyleCnt="0"/>
      <dgm:spPr/>
    </dgm:pt>
    <dgm:pt modelId="{FB70A3B0-EBB0-E64F-8543-A7917C54F822}" type="pres">
      <dgm:prSet presAssocID="{AB8252CA-1E13-5649-B9DE-4510627D6C54}" presName="rect2" presStyleLbl="node1" presStyleIdx="2" presStyleCnt="3" custScaleX="140122" custLinFactNeighborX="24749">
        <dgm:presLayoutVars>
          <dgm:bulletEnabled val="1"/>
        </dgm:presLayoutVars>
      </dgm:prSet>
      <dgm:spPr/>
      <dgm:t>
        <a:bodyPr/>
        <a:lstStyle/>
        <a:p>
          <a:endParaRPr lang="en-US"/>
        </a:p>
      </dgm:t>
    </dgm:pt>
    <dgm:pt modelId="{05639798-6145-4E42-8012-2D50C0926A53}" type="pres">
      <dgm:prSet presAssocID="{AB8252CA-1E13-5649-B9DE-4510627D6C54}" presName="rect1" presStyleLbl="lnNode1" presStyleIdx="2" presStyleCnt="3"/>
      <dgm:spPr>
        <a:blipFill rotWithShape="1">
          <a:blip xmlns:r="http://schemas.openxmlformats.org/officeDocument/2006/relationships" r:embed="rId3"/>
          <a:stretch>
            <a:fillRect/>
          </a:stretch>
        </a:blipFill>
      </dgm:spPr>
    </dgm:pt>
  </dgm:ptLst>
  <dgm:cxnLst>
    <dgm:cxn modelId="{DF81590A-B86F-3F45-8121-DB6B3BF15AA8}" type="presOf" srcId="{AB8252CA-1E13-5649-B9DE-4510627D6C54}" destId="{FB70A3B0-EBB0-E64F-8543-A7917C54F822}" srcOrd="0" destOrd="0" presId="urn:microsoft.com/office/officeart/2008/layout/AlternatingPictureBlocks"/>
    <dgm:cxn modelId="{D4D79286-86C8-C24A-8213-0E5368CEDA43}" srcId="{AA2D2766-9794-FC4D-94BF-B6C91C435D15}" destId="{AB8252CA-1E13-5649-B9DE-4510627D6C54}" srcOrd="2" destOrd="0" parTransId="{47EAD96B-E5DD-4640-9DD6-291C9D8AA329}" sibTransId="{1E0A9844-CA4D-8947-99A6-D5E01DFE6CC3}"/>
    <dgm:cxn modelId="{84C80ADF-A00E-184E-BF17-2B4747FD926C}" type="presOf" srcId="{F5AD1FA8-1628-F14C-93FF-9E7969C29C28}" destId="{C3099A53-82E4-5744-A659-ECF9B4C78A6C}" srcOrd="0" destOrd="0" presId="urn:microsoft.com/office/officeart/2008/layout/AlternatingPictureBlocks"/>
    <dgm:cxn modelId="{D8168800-7D9E-D548-BD17-F4B8F0E5DA46}" type="presOf" srcId="{529F0F65-6051-3746-A694-A3BFD3B65E14}" destId="{12410B3E-C5C2-B74C-A984-E0637E32B219}" srcOrd="0" destOrd="0" presId="urn:microsoft.com/office/officeart/2008/layout/AlternatingPictureBlocks"/>
    <dgm:cxn modelId="{3F44804A-29D8-A843-B37F-0D1874D9F6A9}" srcId="{AA2D2766-9794-FC4D-94BF-B6C91C435D15}" destId="{529F0F65-6051-3746-A694-A3BFD3B65E14}" srcOrd="1" destOrd="0" parTransId="{3ED18C2B-960F-584F-AD4A-B1CD701E0D3E}" sibTransId="{65FFF631-F84E-7749-8C60-6555F2CC7269}"/>
    <dgm:cxn modelId="{0D66B58E-C501-954C-89C1-E513E7299138}" srcId="{AA2D2766-9794-FC4D-94BF-B6C91C435D15}" destId="{F5AD1FA8-1628-F14C-93FF-9E7969C29C28}" srcOrd="0" destOrd="0" parTransId="{742ADEE7-C45F-1441-B7F4-C7779F23C316}" sibTransId="{6F962E30-1D81-7945-ABF6-511449F61C69}"/>
    <dgm:cxn modelId="{84985B83-7E2A-EB46-A377-8CFE096FAF7E}" type="presOf" srcId="{AA2D2766-9794-FC4D-94BF-B6C91C435D15}" destId="{8D907B33-7200-6F44-9A79-AF67CD3081BC}" srcOrd="0" destOrd="0" presId="urn:microsoft.com/office/officeart/2008/layout/AlternatingPictureBlocks"/>
    <dgm:cxn modelId="{73408039-6AC3-5B43-88AB-7FB0734762D8}" type="presParOf" srcId="{8D907B33-7200-6F44-9A79-AF67CD3081BC}" destId="{1DB1736B-8195-304A-8AD8-25233D7D2CC1}" srcOrd="0" destOrd="0" presId="urn:microsoft.com/office/officeart/2008/layout/AlternatingPictureBlocks"/>
    <dgm:cxn modelId="{45D74260-DE00-2F4B-8906-2BBC7193A980}" type="presParOf" srcId="{1DB1736B-8195-304A-8AD8-25233D7D2CC1}" destId="{C3099A53-82E4-5744-A659-ECF9B4C78A6C}" srcOrd="0" destOrd="0" presId="urn:microsoft.com/office/officeart/2008/layout/AlternatingPictureBlocks"/>
    <dgm:cxn modelId="{EA171800-A101-804F-8435-F1EC2A47D02E}" type="presParOf" srcId="{1DB1736B-8195-304A-8AD8-25233D7D2CC1}" destId="{129575D3-9EAC-FF4B-B03B-BA198B161794}" srcOrd="1" destOrd="0" presId="urn:microsoft.com/office/officeart/2008/layout/AlternatingPictureBlocks"/>
    <dgm:cxn modelId="{7F763502-03C1-7643-A26D-EE072552EA81}" type="presParOf" srcId="{8D907B33-7200-6F44-9A79-AF67CD3081BC}" destId="{643E1620-4D9D-5742-92E4-469A9978A20F}" srcOrd="1" destOrd="0" presId="urn:microsoft.com/office/officeart/2008/layout/AlternatingPictureBlocks"/>
    <dgm:cxn modelId="{429E90A8-E810-E64F-B5B8-061F007D62F9}" type="presParOf" srcId="{8D907B33-7200-6F44-9A79-AF67CD3081BC}" destId="{1AC1B43A-BF7F-B541-AE53-038C3E7BCF22}" srcOrd="2" destOrd="0" presId="urn:microsoft.com/office/officeart/2008/layout/AlternatingPictureBlocks"/>
    <dgm:cxn modelId="{98902B12-2FE9-A24B-A563-6F458EDD2B56}" type="presParOf" srcId="{1AC1B43A-BF7F-B541-AE53-038C3E7BCF22}" destId="{12410B3E-C5C2-B74C-A984-E0637E32B219}" srcOrd="0" destOrd="0" presId="urn:microsoft.com/office/officeart/2008/layout/AlternatingPictureBlocks"/>
    <dgm:cxn modelId="{9B382480-D614-F14B-B979-EF633BDDCD74}" type="presParOf" srcId="{1AC1B43A-BF7F-B541-AE53-038C3E7BCF22}" destId="{3AB83900-037B-B54B-B8AC-E39802D9EB22}" srcOrd="1" destOrd="0" presId="urn:microsoft.com/office/officeart/2008/layout/AlternatingPictureBlocks"/>
    <dgm:cxn modelId="{A201B15B-4C44-1D43-B6F6-27F9E53730A7}" type="presParOf" srcId="{8D907B33-7200-6F44-9A79-AF67CD3081BC}" destId="{DAFC212F-005B-0348-8C31-6A33D44B9B4C}" srcOrd="3" destOrd="0" presId="urn:microsoft.com/office/officeart/2008/layout/AlternatingPictureBlocks"/>
    <dgm:cxn modelId="{B716D0F4-D6BB-7344-ABE5-5343C7276E7F}" type="presParOf" srcId="{8D907B33-7200-6F44-9A79-AF67CD3081BC}" destId="{CA84AAA7-48DE-1F4A-93AA-C9D4BB1A8599}" srcOrd="4" destOrd="0" presId="urn:microsoft.com/office/officeart/2008/layout/AlternatingPictureBlocks"/>
    <dgm:cxn modelId="{B8C08125-2BF0-204A-B882-498C1C90CE95}" type="presParOf" srcId="{CA84AAA7-48DE-1F4A-93AA-C9D4BB1A8599}" destId="{FB70A3B0-EBB0-E64F-8543-A7917C54F822}" srcOrd="0" destOrd="0" presId="urn:microsoft.com/office/officeart/2008/layout/AlternatingPictureBlocks"/>
    <dgm:cxn modelId="{EAA7A9DA-839F-6545-B131-85CF6883F3BA}" type="presParOf" srcId="{CA84AAA7-48DE-1F4A-93AA-C9D4BB1A8599}" destId="{05639798-6145-4E42-8012-2D50C0926A53}"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0D10EE-55C7-FF42-BE6B-450F2621DC8D}"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9DE7A2E9-223D-4845-A049-45347439285D}">
      <dgm:prSet custT="1"/>
      <dgm:spPr/>
      <dgm:t>
        <a:bodyPr/>
        <a:lstStyle/>
        <a:p>
          <a:pPr rtl="0"/>
          <a:r>
            <a:rPr lang="en-US" sz="2800" dirty="0" smtClean="0"/>
            <a:t>Quantitative numbers show you where to start digging with qualitative tools like:</a:t>
          </a:r>
          <a:endParaRPr lang="en-US" sz="2800" dirty="0"/>
        </a:p>
      </dgm:t>
    </dgm:pt>
    <dgm:pt modelId="{D59B3D26-DA4D-0B4A-821E-D2D4238242EC}" type="parTrans" cxnId="{EC5A4D0C-C72B-A548-BB3A-6ED26EE6433E}">
      <dgm:prSet/>
      <dgm:spPr/>
      <dgm:t>
        <a:bodyPr/>
        <a:lstStyle/>
        <a:p>
          <a:endParaRPr lang="en-US" sz="4000"/>
        </a:p>
      </dgm:t>
    </dgm:pt>
    <dgm:pt modelId="{169A9A39-78A5-6844-A2D6-BB59CF63C2CC}" type="sibTrans" cxnId="{EC5A4D0C-C72B-A548-BB3A-6ED26EE6433E}">
      <dgm:prSet/>
      <dgm:spPr/>
      <dgm:t>
        <a:bodyPr/>
        <a:lstStyle/>
        <a:p>
          <a:endParaRPr lang="en-US" sz="4000"/>
        </a:p>
      </dgm:t>
    </dgm:pt>
    <dgm:pt modelId="{5313D501-AD03-9B43-A6AA-EA9A89EA98CC}">
      <dgm:prSet custT="1"/>
      <dgm:spPr/>
      <dgm:t>
        <a:bodyPr/>
        <a:lstStyle/>
        <a:p>
          <a:pPr rtl="0"/>
          <a:r>
            <a:rPr lang="en-US" sz="2800" smtClean="0"/>
            <a:t>Embedded classroom assessments</a:t>
          </a:r>
          <a:endParaRPr lang="en-US" sz="2800"/>
        </a:p>
      </dgm:t>
    </dgm:pt>
    <dgm:pt modelId="{D5991904-0498-8E47-B0AD-530D84F00504}" type="parTrans" cxnId="{A58CB1C6-2E12-C84B-B1E6-8FB9ECC48894}">
      <dgm:prSet/>
      <dgm:spPr/>
      <dgm:t>
        <a:bodyPr/>
        <a:lstStyle/>
        <a:p>
          <a:endParaRPr lang="en-US" sz="4000"/>
        </a:p>
      </dgm:t>
    </dgm:pt>
    <dgm:pt modelId="{89024ADA-8C19-3945-9640-C00AB84DD6D0}" type="sibTrans" cxnId="{A58CB1C6-2E12-C84B-B1E6-8FB9ECC48894}">
      <dgm:prSet/>
      <dgm:spPr/>
      <dgm:t>
        <a:bodyPr/>
        <a:lstStyle/>
        <a:p>
          <a:endParaRPr lang="en-US" sz="4000"/>
        </a:p>
      </dgm:t>
    </dgm:pt>
    <dgm:pt modelId="{FD647E78-4358-964C-BEFF-0BC7C0215AEA}">
      <dgm:prSet custT="1"/>
      <dgm:spPr/>
      <dgm:t>
        <a:bodyPr/>
        <a:lstStyle/>
        <a:p>
          <a:pPr rtl="0"/>
          <a:r>
            <a:rPr lang="en-US" sz="2800" smtClean="0"/>
            <a:t>Student interviews, focus groups, and surveys</a:t>
          </a:r>
          <a:endParaRPr lang="en-US" sz="2800"/>
        </a:p>
      </dgm:t>
    </dgm:pt>
    <dgm:pt modelId="{EFFD9EAC-9B01-CA48-8B2B-FF64C8F2FEB2}" type="parTrans" cxnId="{DFF34CB9-615F-B849-AE71-80DEF669D4AE}">
      <dgm:prSet/>
      <dgm:spPr/>
      <dgm:t>
        <a:bodyPr/>
        <a:lstStyle/>
        <a:p>
          <a:endParaRPr lang="en-US" sz="4000"/>
        </a:p>
      </dgm:t>
    </dgm:pt>
    <dgm:pt modelId="{9D1BEA3B-1A06-2749-8E9D-125D8F075E8D}" type="sibTrans" cxnId="{DFF34CB9-615F-B849-AE71-80DEF669D4AE}">
      <dgm:prSet/>
      <dgm:spPr/>
      <dgm:t>
        <a:bodyPr/>
        <a:lstStyle/>
        <a:p>
          <a:endParaRPr lang="en-US" sz="4000"/>
        </a:p>
      </dgm:t>
    </dgm:pt>
    <dgm:pt modelId="{0018EE7D-47D5-2A47-959F-34EE4BEBC287}">
      <dgm:prSet custT="1"/>
      <dgm:spPr/>
      <dgm:t>
        <a:bodyPr/>
        <a:lstStyle/>
        <a:p>
          <a:pPr rtl="0"/>
          <a:r>
            <a:rPr lang="en-US" sz="2800" smtClean="0"/>
            <a:t>Affective as well as academic information</a:t>
          </a:r>
          <a:endParaRPr lang="en-US" sz="2800"/>
        </a:p>
      </dgm:t>
    </dgm:pt>
    <dgm:pt modelId="{071FF957-0F7D-4F45-9020-C4AF2E282AAF}" type="parTrans" cxnId="{41B0CCF0-22A8-6541-9949-A5BBFAC5333A}">
      <dgm:prSet/>
      <dgm:spPr/>
      <dgm:t>
        <a:bodyPr/>
        <a:lstStyle/>
        <a:p>
          <a:endParaRPr lang="en-US" sz="4000"/>
        </a:p>
      </dgm:t>
    </dgm:pt>
    <dgm:pt modelId="{9DD639B3-31F6-5746-B33C-1D70EEE0F7DB}" type="sibTrans" cxnId="{41B0CCF0-22A8-6541-9949-A5BBFAC5333A}">
      <dgm:prSet/>
      <dgm:spPr/>
      <dgm:t>
        <a:bodyPr/>
        <a:lstStyle/>
        <a:p>
          <a:endParaRPr lang="en-US" sz="4000"/>
        </a:p>
      </dgm:t>
    </dgm:pt>
    <dgm:pt modelId="{91291C34-6E6F-7B4F-A8B4-BCCCE39FDB5D}">
      <dgm:prSet custT="1"/>
      <dgm:spPr/>
      <dgm:t>
        <a:bodyPr/>
        <a:lstStyle/>
        <a:p>
          <a:pPr rtl="0"/>
          <a:r>
            <a:rPr lang="en-US" sz="2800" dirty="0" smtClean="0"/>
            <a:t>Seeing how others address similar problems</a:t>
          </a:r>
          <a:endParaRPr lang="en-US" sz="2800" dirty="0"/>
        </a:p>
      </dgm:t>
    </dgm:pt>
    <dgm:pt modelId="{A9D3E10E-6040-AC4C-97D3-A656BACE6E94}" type="parTrans" cxnId="{5A27DC0A-1673-8C44-A88B-F63F5A279773}">
      <dgm:prSet/>
      <dgm:spPr/>
      <dgm:t>
        <a:bodyPr/>
        <a:lstStyle/>
        <a:p>
          <a:endParaRPr lang="en-US" sz="4000"/>
        </a:p>
      </dgm:t>
    </dgm:pt>
    <dgm:pt modelId="{7CA569E3-3FA7-4C4A-AA88-247006A35B8D}" type="sibTrans" cxnId="{5A27DC0A-1673-8C44-A88B-F63F5A279773}">
      <dgm:prSet/>
      <dgm:spPr/>
      <dgm:t>
        <a:bodyPr/>
        <a:lstStyle/>
        <a:p>
          <a:endParaRPr lang="en-US" sz="4000"/>
        </a:p>
      </dgm:t>
    </dgm:pt>
    <dgm:pt modelId="{481C0415-1D97-9544-BDC8-FCA70C60C6AE}" type="pres">
      <dgm:prSet presAssocID="{CF0D10EE-55C7-FF42-BE6B-450F2621DC8D}" presName="linear" presStyleCnt="0">
        <dgm:presLayoutVars>
          <dgm:dir/>
          <dgm:animLvl val="lvl"/>
          <dgm:resizeHandles val="exact"/>
        </dgm:presLayoutVars>
      </dgm:prSet>
      <dgm:spPr/>
      <dgm:t>
        <a:bodyPr/>
        <a:lstStyle/>
        <a:p>
          <a:endParaRPr lang="en-US"/>
        </a:p>
      </dgm:t>
    </dgm:pt>
    <dgm:pt modelId="{BC9B1892-D998-014B-95D4-15DCA0BAE84B}" type="pres">
      <dgm:prSet presAssocID="{9DE7A2E9-223D-4845-A049-45347439285D}" presName="parentLin" presStyleCnt="0"/>
      <dgm:spPr/>
    </dgm:pt>
    <dgm:pt modelId="{676BE62B-7608-CB4D-A25C-2BC9B2617886}" type="pres">
      <dgm:prSet presAssocID="{9DE7A2E9-223D-4845-A049-45347439285D}" presName="parentLeftMargin" presStyleLbl="node1" presStyleIdx="0" presStyleCnt="1"/>
      <dgm:spPr/>
      <dgm:t>
        <a:bodyPr/>
        <a:lstStyle/>
        <a:p>
          <a:endParaRPr lang="en-US"/>
        </a:p>
      </dgm:t>
    </dgm:pt>
    <dgm:pt modelId="{8D476714-39AB-4846-84C9-32C08AEB38C4}" type="pres">
      <dgm:prSet presAssocID="{9DE7A2E9-223D-4845-A049-45347439285D}" presName="parentText" presStyleLbl="node1" presStyleIdx="0" presStyleCnt="1" custScaleX="139683" custLinFactX="-1360" custLinFactNeighborX="-100000">
        <dgm:presLayoutVars>
          <dgm:chMax val="0"/>
          <dgm:bulletEnabled val="1"/>
        </dgm:presLayoutVars>
      </dgm:prSet>
      <dgm:spPr/>
      <dgm:t>
        <a:bodyPr/>
        <a:lstStyle/>
        <a:p>
          <a:endParaRPr lang="en-US"/>
        </a:p>
      </dgm:t>
    </dgm:pt>
    <dgm:pt modelId="{CADE3BFC-2E0C-0744-A0A1-777E67CB14AA}" type="pres">
      <dgm:prSet presAssocID="{9DE7A2E9-223D-4845-A049-45347439285D}" presName="negativeSpace" presStyleCnt="0"/>
      <dgm:spPr/>
    </dgm:pt>
    <dgm:pt modelId="{93B63989-BBCE-7643-99F3-F5FEBEA376AB}" type="pres">
      <dgm:prSet presAssocID="{9DE7A2E9-223D-4845-A049-45347439285D}" presName="childText" presStyleLbl="conFgAcc1" presStyleIdx="0" presStyleCnt="1">
        <dgm:presLayoutVars>
          <dgm:bulletEnabled val="1"/>
        </dgm:presLayoutVars>
      </dgm:prSet>
      <dgm:spPr/>
      <dgm:t>
        <a:bodyPr/>
        <a:lstStyle/>
        <a:p>
          <a:endParaRPr lang="en-US"/>
        </a:p>
      </dgm:t>
    </dgm:pt>
  </dgm:ptLst>
  <dgm:cxnLst>
    <dgm:cxn modelId="{6EFA0DC7-D5FF-6D4F-8AB9-37996EE68BE9}" type="presOf" srcId="{91291C34-6E6F-7B4F-A8B4-BCCCE39FDB5D}" destId="{93B63989-BBCE-7643-99F3-F5FEBEA376AB}" srcOrd="0" destOrd="3" presId="urn:microsoft.com/office/officeart/2005/8/layout/list1"/>
    <dgm:cxn modelId="{DA5026B6-0987-484A-835B-108EE4BFEA32}" type="presOf" srcId="{0018EE7D-47D5-2A47-959F-34EE4BEBC287}" destId="{93B63989-BBCE-7643-99F3-F5FEBEA376AB}" srcOrd="0" destOrd="2" presId="urn:microsoft.com/office/officeart/2005/8/layout/list1"/>
    <dgm:cxn modelId="{5A27DC0A-1673-8C44-A88B-F63F5A279773}" srcId="{9DE7A2E9-223D-4845-A049-45347439285D}" destId="{91291C34-6E6F-7B4F-A8B4-BCCCE39FDB5D}" srcOrd="3" destOrd="0" parTransId="{A9D3E10E-6040-AC4C-97D3-A656BACE6E94}" sibTransId="{7CA569E3-3FA7-4C4A-AA88-247006A35B8D}"/>
    <dgm:cxn modelId="{B0D5D762-0DD6-B943-9612-FAD3F4E57F28}" type="presOf" srcId="{FD647E78-4358-964C-BEFF-0BC7C0215AEA}" destId="{93B63989-BBCE-7643-99F3-F5FEBEA376AB}" srcOrd="0" destOrd="1" presId="urn:microsoft.com/office/officeart/2005/8/layout/list1"/>
    <dgm:cxn modelId="{ADD4E8F2-D71A-4048-90C6-14B96363C38F}" type="presOf" srcId="{9DE7A2E9-223D-4845-A049-45347439285D}" destId="{8D476714-39AB-4846-84C9-32C08AEB38C4}" srcOrd="1" destOrd="0" presId="urn:microsoft.com/office/officeart/2005/8/layout/list1"/>
    <dgm:cxn modelId="{083E8CA3-E82A-AE41-B1DB-4BAE4CA393F3}" type="presOf" srcId="{9DE7A2E9-223D-4845-A049-45347439285D}" destId="{676BE62B-7608-CB4D-A25C-2BC9B2617886}" srcOrd="0" destOrd="0" presId="urn:microsoft.com/office/officeart/2005/8/layout/list1"/>
    <dgm:cxn modelId="{785BDA52-9608-354C-815B-EF40EF938532}" type="presOf" srcId="{5313D501-AD03-9B43-A6AA-EA9A89EA98CC}" destId="{93B63989-BBCE-7643-99F3-F5FEBEA376AB}" srcOrd="0" destOrd="0" presId="urn:microsoft.com/office/officeart/2005/8/layout/list1"/>
    <dgm:cxn modelId="{EC5A4D0C-C72B-A548-BB3A-6ED26EE6433E}" srcId="{CF0D10EE-55C7-FF42-BE6B-450F2621DC8D}" destId="{9DE7A2E9-223D-4845-A049-45347439285D}" srcOrd="0" destOrd="0" parTransId="{D59B3D26-DA4D-0B4A-821E-D2D4238242EC}" sibTransId="{169A9A39-78A5-6844-A2D6-BB59CF63C2CC}"/>
    <dgm:cxn modelId="{DFF34CB9-615F-B849-AE71-80DEF669D4AE}" srcId="{9DE7A2E9-223D-4845-A049-45347439285D}" destId="{FD647E78-4358-964C-BEFF-0BC7C0215AEA}" srcOrd="1" destOrd="0" parTransId="{EFFD9EAC-9B01-CA48-8B2B-FF64C8F2FEB2}" sibTransId="{9D1BEA3B-1A06-2749-8E9D-125D8F075E8D}"/>
    <dgm:cxn modelId="{41B0CCF0-22A8-6541-9949-A5BBFAC5333A}" srcId="{9DE7A2E9-223D-4845-A049-45347439285D}" destId="{0018EE7D-47D5-2A47-959F-34EE4BEBC287}" srcOrd="2" destOrd="0" parTransId="{071FF957-0F7D-4F45-9020-C4AF2E282AAF}" sibTransId="{9DD639B3-31F6-5746-B33C-1D70EEE0F7DB}"/>
    <dgm:cxn modelId="{A58CB1C6-2E12-C84B-B1E6-8FB9ECC48894}" srcId="{9DE7A2E9-223D-4845-A049-45347439285D}" destId="{5313D501-AD03-9B43-A6AA-EA9A89EA98CC}" srcOrd="0" destOrd="0" parTransId="{D5991904-0498-8E47-B0AD-530D84F00504}" sibTransId="{89024ADA-8C19-3945-9640-C00AB84DD6D0}"/>
    <dgm:cxn modelId="{A6603A13-52D6-C54C-B25C-EBEA45D9346A}" type="presOf" srcId="{CF0D10EE-55C7-FF42-BE6B-450F2621DC8D}" destId="{481C0415-1D97-9544-BDC8-FCA70C60C6AE}" srcOrd="0" destOrd="0" presId="urn:microsoft.com/office/officeart/2005/8/layout/list1"/>
    <dgm:cxn modelId="{2CD5849E-6574-114A-858B-AC902B96037A}" type="presParOf" srcId="{481C0415-1D97-9544-BDC8-FCA70C60C6AE}" destId="{BC9B1892-D998-014B-95D4-15DCA0BAE84B}" srcOrd="0" destOrd="0" presId="urn:microsoft.com/office/officeart/2005/8/layout/list1"/>
    <dgm:cxn modelId="{EC764652-409B-D941-A34F-DAF38E3CD3E5}" type="presParOf" srcId="{BC9B1892-D998-014B-95D4-15DCA0BAE84B}" destId="{676BE62B-7608-CB4D-A25C-2BC9B2617886}" srcOrd="0" destOrd="0" presId="urn:microsoft.com/office/officeart/2005/8/layout/list1"/>
    <dgm:cxn modelId="{524103CD-957E-5D4D-A95C-AC0B505B2296}" type="presParOf" srcId="{BC9B1892-D998-014B-95D4-15DCA0BAE84B}" destId="{8D476714-39AB-4846-84C9-32C08AEB38C4}" srcOrd="1" destOrd="0" presId="urn:microsoft.com/office/officeart/2005/8/layout/list1"/>
    <dgm:cxn modelId="{FBDB73E5-0940-1847-8BE2-8FD81D9DFE23}" type="presParOf" srcId="{481C0415-1D97-9544-BDC8-FCA70C60C6AE}" destId="{CADE3BFC-2E0C-0744-A0A1-777E67CB14AA}" srcOrd="1" destOrd="0" presId="urn:microsoft.com/office/officeart/2005/8/layout/list1"/>
    <dgm:cxn modelId="{B324444D-AA8E-AE43-A349-ECCE4F81FC46}" type="presParOf" srcId="{481C0415-1D97-9544-BDC8-FCA70C60C6AE}" destId="{93B63989-BBCE-7643-99F3-F5FEBEA376AB}"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33BB84-2EAA-5846-A004-83E1EB16DAA0}" type="doc">
      <dgm:prSet loTypeId="urn:microsoft.com/office/officeart/2005/8/layout/list1" loCatId="" qsTypeId="urn:microsoft.com/office/officeart/2005/8/quickstyle/simple4" qsCatId="simple" csTypeId="urn:microsoft.com/office/officeart/2005/8/colors/colorful1" csCatId="colorful" phldr="1"/>
      <dgm:spPr/>
      <dgm:t>
        <a:bodyPr/>
        <a:lstStyle/>
        <a:p>
          <a:endParaRPr lang="en-US"/>
        </a:p>
      </dgm:t>
    </dgm:pt>
    <dgm:pt modelId="{0C473644-51A0-4944-9A20-BA1ECAA5375E}">
      <dgm:prSet custT="1"/>
      <dgm:spPr/>
      <dgm:t>
        <a:bodyPr/>
        <a:lstStyle/>
        <a:p>
          <a:pPr rtl="0"/>
          <a:r>
            <a:rPr lang="en-US" sz="2000" b="1" u="sng" dirty="0" smtClean="0"/>
            <a:t>It’s messy</a:t>
          </a:r>
          <a:r>
            <a:rPr lang="en-US" sz="2000" dirty="0" smtClean="0"/>
            <a:t>—data analysis always results in more questions</a:t>
          </a:r>
          <a:endParaRPr lang="en-US" sz="2000" dirty="0"/>
        </a:p>
      </dgm:t>
    </dgm:pt>
    <dgm:pt modelId="{A769662D-5BA5-CC43-A7DB-D528706B14A1}" type="parTrans" cxnId="{A2050056-2AC1-6A47-9952-AD96344CFCD6}">
      <dgm:prSet/>
      <dgm:spPr/>
      <dgm:t>
        <a:bodyPr/>
        <a:lstStyle/>
        <a:p>
          <a:endParaRPr lang="en-US" sz="1800"/>
        </a:p>
      </dgm:t>
    </dgm:pt>
    <dgm:pt modelId="{72CDC812-14BC-F34D-876E-6BF4591BD53A}" type="sibTrans" cxnId="{A2050056-2AC1-6A47-9952-AD96344CFCD6}">
      <dgm:prSet/>
      <dgm:spPr/>
      <dgm:t>
        <a:bodyPr/>
        <a:lstStyle/>
        <a:p>
          <a:endParaRPr lang="en-US" sz="1800"/>
        </a:p>
      </dgm:t>
    </dgm:pt>
    <dgm:pt modelId="{45FAB025-0C72-CD49-9980-24719A2AA1E6}">
      <dgm:prSet custT="1"/>
      <dgm:spPr/>
      <dgm:t>
        <a:bodyPr/>
        <a:lstStyle/>
        <a:p>
          <a:pPr rtl="0"/>
          <a:r>
            <a:rPr lang="en-US" sz="2000" b="1" u="sng" dirty="0" smtClean="0"/>
            <a:t>It’s flawed</a:t>
          </a:r>
          <a:r>
            <a:rPr lang="en-US" sz="2000" dirty="0" smtClean="0"/>
            <a:t>—because practitioners have had little access to data to check for accuracy, there are likely to be errors</a:t>
          </a:r>
          <a:endParaRPr lang="en-US" sz="2000" dirty="0"/>
        </a:p>
      </dgm:t>
    </dgm:pt>
    <dgm:pt modelId="{43C502E3-1F34-3543-A250-54547E06E5C5}" type="parTrans" cxnId="{2A127DF2-A4E8-9443-9528-C8F2B2CB135C}">
      <dgm:prSet/>
      <dgm:spPr/>
      <dgm:t>
        <a:bodyPr/>
        <a:lstStyle/>
        <a:p>
          <a:endParaRPr lang="en-US" sz="1800"/>
        </a:p>
      </dgm:t>
    </dgm:pt>
    <dgm:pt modelId="{07961B15-4983-134F-AAA9-4CA35D5ABAF1}" type="sibTrans" cxnId="{2A127DF2-A4E8-9443-9528-C8F2B2CB135C}">
      <dgm:prSet/>
      <dgm:spPr/>
      <dgm:t>
        <a:bodyPr/>
        <a:lstStyle/>
        <a:p>
          <a:endParaRPr lang="en-US" sz="1800"/>
        </a:p>
      </dgm:t>
    </dgm:pt>
    <dgm:pt modelId="{0E6B3FD3-BF94-2F40-8F54-C2FB109DB356}">
      <dgm:prSet custT="1"/>
      <dgm:spPr/>
      <dgm:t>
        <a:bodyPr/>
        <a:lstStyle/>
        <a:p>
          <a:pPr rtl="0"/>
          <a:r>
            <a:rPr lang="en-US" sz="2000" b="1" u="sng" dirty="0" smtClean="0"/>
            <a:t>It’s sobering</a:t>
          </a:r>
          <a:r>
            <a:rPr lang="en-US" sz="2000" dirty="0" smtClean="0"/>
            <a:t>—you can see just how big the barriers to success are</a:t>
          </a:r>
          <a:endParaRPr lang="en-US" sz="2000" dirty="0"/>
        </a:p>
      </dgm:t>
    </dgm:pt>
    <dgm:pt modelId="{96A3AA86-AD89-6A47-8E54-20C14C9F4787}" type="parTrans" cxnId="{7B0CD504-55AA-BF4B-AA32-CA21B82D231F}">
      <dgm:prSet/>
      <dgm:spPr/>
      <dgm:t>
        <a:bodyPr/>
        <a:lstStyle/>
        <a:p>
          <a:endParaRPr lang="en-US" sz="1800"/>
        </a:p>
      </dgm:t>
    </dgm:pt>
    <dgm:pt modelId="{6F4DA7BF-9202-F648-A057-8EB8FF249BEB}" type="sibTrans" cxnId="{7B0CD504-55AA-BF4B-AA32-CA21B82D231F}">
      <dgm:prSet/>
      <dgm:spPr/>
      <dgm:t>
        <a:bodyPr/>
        <a:lstStyle/>
        <a:p>
          <a:endParaRPr lang="en-US" sz="1800"/>
        </a:p>
      </dgm:t>
    </dgm:pt>
    <dgm:pt modelId="{65626FF8-CB43-5A49-A3D6-17D23B171B2A}">
      <dgm:prSet custT="1"/>
      <dgm:spPr/>
      <dgm:t>
        <a:bodyPr/>
        <a:lstStyle/>
        <a:p>
          <a:pPr rtl="0"/>
          <a:r>
            <a:rPr lang="en-US" sz="2000" b="1" u="sng" dirty="0" smtClean="0"/>
            <a:t>It’s exciting</a:t>
          </a:r>
          <a:r>
            <a:rPr lang="en-US" sz="2000" dirty="0" smtClean="0"/>
            <a:t>—it can renew your passion for your work</a:t>
          </a:r>
          <a:endParaRPr lang="en-US" sz="2000" dirty="0"/>
        </a:p>
      </dgm:t>
    </dgm:pt>
    <dgm:pt modelId="{21775F81-C2CA-874E-B48D-691B2C8B7D0E}" type="parTrans" cxnId="{D9499EBD-B388-524F-8325-9B29C5A8328D}">
      <dgm:prSet/>
      <dgm:spPr/>
      <dgm:t>
        <a:bodyPr/>
        <a:lstStyle/>
        <a:p>
          <a:endParaRPr lang="en-US" sz="1800"/>
        </a:p>
      </dgm:t>
    </dgm:pt>
    <dgm:pt modelId="{AE4223C7-C8B2-3E40-96F6-F65EB1F25B79}" type="sibTrans" cxnId="{D9499EBD-B388-524F-8325-9B29C5A8328D}">
      <dgm:prSet/>
      <dgm:spPr/>
      <dgm:t>
        <a:bodyPr/>
        <a:lstStyle/>
        <a:p>
          <a:endParaRPr lang="en-US" sz="1800"/>
        </a:p>
      </dgm:t>
    </dgm:pt>
    <dgm:pt modelId="{1C054D25-5760-474A-BB28-0A9488884BD7}" type="pres">
      <dgm:prSet presAssocID="{8E33BB84-2EAA-5846-A004-83E1EB16DAA0}" presName="linear" presStyleCnt="0">
        <dgm:presLayoutVars>
          <dgm:dir/>
          <dgm:animLvl val="lvl"/>
          <dgm:resizeHandles val="exact"/>
        </dgm:presLayoutVars>
      </dgm:prSet>
      <dgm:spPr/>
      <dgm:t>
        <a:bodyPr/>
        <a:lstStyle/>
        <a:p>
          <a:endParaRPr lang="en-US"/>
        </a:p>
      </dgm:t>
    </dgm:pt>
    <dgm:pt modelId="{722796F4-232C-2143-9A49-EE0728929087}" type="pres">
      <dgm:prSet presAssocID="{0C473644-51A0-4944-9A20-BA1ECAA5375E}" presName="parentLin" presStyleCnt="0"/>
      <dgm:spPr/>
    </dgm:pt>
    <dgm:pt modelId="{B10A15D2-C304-B24D-A147-3FC3CCB105AD}" type="pres">
      <dgm:prSet presAssocID="{0C473644-51A0-4944-9A20-BA1ECAA5375E}" presName="parentLeftMargin" presStyleLbl="node1" presStyleIdx="0" presStyleCnt="4"/>
      <dgm:spPr/>
      <dgm:t>
        <a:bodyPr/>
        <a:lstStyle/>
        <a:p>
          <a:endParaRPr lang="en-US"/>
        </a:p>
      </dgm:t>
    </dgm:pt>
    <dgm:pt modelId="{2A668BF6-C0C1-AA47-88E6-71F9D31D0095}" type="pres">
      <dgm:prSet presAssocID="{0C473644-51A0-4944-9A20-BA1ECAA5375E}" presName="parentText" presStyleLbl="node1" presStyleIdx="0" presStyleCnt="4" custScaleX="121164">
        <dgm:presLayoutVars>
          <dgm:chMax val="0"/>
          <dgm:bulletEnabled val="1"/>
        </dgm:presLayoutVars>
      </dgm:prSet>
      <dgm:spPr/>
      <dgm:t>
        <a:bodyPr/>
        <a:lstStyle/>
        <a:p>
          <a:endParaRPr lang="en-US"/>
        </a:p>
      </dgm:t>
    </dgm:pt>
    <dgm:pt modelId="{6F837B11-1A44-5448-9B4B-FAFF1A76330F}" type="pres">
      <dgm:prSet presAssocID="{0C473644-51A0-4944-9A20-BA1ECAA5375E}" presName="negativeSpace" presStyleCnt="0"/>
      <dgm:spPr/>
    </dgm:pt>
    <dgm:pt modelId="{6F514A4C-5F68-B445-8EC2-4FF1224B7355}" type="pres">
      <dgm:prSet presAssocID="{0C473644-51A0-4944-9A20-BA1ECAA5375E}" presName="childText" presStyleLbl="conFgAcc1" presStyleIdx="0" presStyleCnt="4">
        <dgm:presLayoutVars>
          <dgm:bulletEnabled val="1"/>
        </dgm:presLayoutVars>
      </dgm:prSet>
      <dgm:spPr/>
    </dgm:pt>
    <dgm:pt modelId="{7A2D14BC-7815-9943-8306-0A05F01AA866}" type="pres">
      <dgm:prSet presAssocID="{72CDC812-14BC-F34D-876E-6BF4591BD53A}" presName="spaceBetweenRectangles" presStyleCnt="0"/>
      <dgm:spPr/>
    </dgm:pt>
    <dgm:pt modelId="{43378F87-FDED-4244-A2B9-44D63887BF61}" type="pres">
      <dgm:prSet presAssocID="{45FAB025-0C72-CD49-9980-24719A2AA1E6}" presName="parentLin" presStyleCnt="0"/>
      <dgm:spPr/>
    </dgm:pt>
    <dgm:pt modelId="{DDA14CB4-F98C-394F-848C-D0F5DBD5EEE8}" type="pres">
      <dgm:prSet presAssocID="{45FAB025-0C72-CD49-9980-24719A2AA1E6}" presName="parentLeftMargin" presStyleLbl="node1" presStyleIdx="0" presStyleCnt="4"/>
      <dgm:spPr/>
      <dgm:t>
        <a:bodyPr/>
        <a:lstStyle/>
        <a:p>
          <a:endParaRPr lang="en-US"/>
        </a:p>
      </dgm:t>
    </dgm:pt>
    <dgm:pt modelId="{645D34D0-9EF8-3847-8463-1F7E5A713628}" type="pres">
      <dgm:prSet presAssocID="{45FAB025-0C72-CD49-9980-24719A2AA1E6}" presName="parentText" presStyleLbl="node1" presStyleIdx="1" presStyleCnt="4" custScaleX="121164">
        <dgm:presLayoutVars>
          <dgm:chMax val="0"/>
          <dgm:bulletEnabled val="1"/>
        </dgm:presLayoutVars>
      </dgm:prSet>
      <dgm:spPr/>
      <dgm:t>
        <a:bodyPr/>
        <a:lstStyle/>
        <a:p>
          <a:endParaRPr lang="en-US"/>
        </a:p>
      </dgm:t>
    </dgm:pt>
    <dgm:pt modelId="{A3569B93-86FF-A64C-B9DB-DAD523F5557C}" type="pres">
      <dgm:prSet presAssocID="{45FAB025-0C72-CD49-9980-24719A2AA1E6}" presName="negativeSpace" presStyleCnt="0"/>
      <dgm:spPr/>
    </dgm:pt>
    <dgm:pt modelId="{9A6E161A-00AD-C447-9712-1FDACDAC619D}" type="pres">
      <dgm:prSet presAssocID="{45FAB025-0C72-CD49-9980-24719A2AA1E6}" presName="childText" presStyleLbl="conFgAcc1" presStyleIdx="1" presStyleCnt="4">
        <dgm:presLayoutVars>
          <dgm:bulletEnabled val="1"/>
        </dgm:presLayoutVars>
      </dgm:prSet>
      <dgm:spPr/>
    </dgm:pt>
    <dgm:pt modelId="{7E4C7A25-43C7-114D-ADEE-91B089175126}" type="pres">
      <dgm:prSet presAssocID="{07961B15-4983-134F-AAA9-4CA35D5ABAF1}" presName="spaceBetweenRectangles" presStyleCnt="0"/>
      <dgm:spPr/>
    </dgm:pt>
    <dgm:pt modelId="{A44F8168-47C2-0A41-B6A8-D8E284FA795A}" type="pres">
      <dgm:prSet presAssocID="{0E6B3FD3-BF94-2F40-8F54-C2FB109DB356}" presName="parentLin" presStyleCnt="0"/>
      <dgm:spPr/>
    </dgm:pt>
    <dgm:pt modelId="{E3A05D65-D2E7-4849-9943-A46CD3C5063A}" type="pres">
      <dgm:prSet presAssocID="{0E6B3FD3-BF94-2F40-8F54-C2FB109DB356}" presName="parentLeftMargin" presStyleLbl="node1" presStyleIdx="1" presStyleCnt="4"/>
      <dgm:spPr/>
      <dgm:t>
        <a:bodyPr/>
        <a:lstStyle/>
        <a:p>
          <a:endParaRPr lang="en-US"/>
        </a:p>
      </dgm:t>
    </dgm:pt>
    <dgm:pt modelId="{4E26E06E-84A5-3846-A5F5-D786EAA4F15D}" type="pres">
      <dgm:prSet presAssocID="{0E6B3FD3-BF94-2F40-8F54-C2FB109DB356}" presName="parentText" presStyleLbl="node1" presStyleIdx="2" presStyleCnt="4" custScaleX="121164">
        <dgm:presLayoutVars>
          <dgm:chMax val="0"/>
          <dgm:bulletEnabled val="1"/>
        </dgm:presLayoutVars>
      </dgm:prSet>
      <dgm:spPr/>
      <dgm:t>
        <a:bodyPr/>
        <a:lstStyle/>
        <a:p>
          <a:endParaRPr lang="en-US"/>
        </a:p>
      </dgm:t>
    </dgm:pt>
    <dgm:pt modelId="{A2D5C1BE-6004-EA49-8303-99A8DCCA58A2}" type="pres">
      <dgm:prSet presAssocID="{0E6B3FD3-BF94-2F40-8F54-C2FB109DB356}" presName="negativeSpace" presStyleCnt="0"/>
      <dgm:spPr/>
    </dgm:pt>
    <dgm:pt modelId="{BA26265D-3CDA-194A-A8BE-A75B095FC276}" type="pres">
      <dgm:prSet presAssocID="{0E6B3FD3-BF94-2F40-8F54-C2FB109DB356}" presName="childText" presStyleLbl="conFgAcc1" presStyleIdx="2" presStyleCnt="4">
        <dgm:presLayoutVars>
          <dgm:bulletEnabled val="1"/>
        </dgm:presLayoutVars>
      </dgm:prSet>
      <dgm:spPr/>
    </dgm:pt>
    <dgm:pt modelId="{97E750EF-514D-494C-9254-037909C6F130}" type="pres">
      <dgm:prSet presAssocID="{6F4DA7BF-9202-F648-A057-8EB8FF249BEB}" presName="spaceBetweenRectangles" presStyleCnt="0"/>
      <dgm:spPr/>
    </dgm:pt>
    <dgm:pt modelId="{13579679-76C3-BC47-9EEF-B2F343E58ABD}" type="pres">
      <dgm:prSet presAssocID="{65626FF8-CB43-5A49-A3D6-17D23B171B2A}" presName="parentLin" presStyleCnt="0"/>
      <dgm:spPr/>
    </dgm:pt>
    <dgm:pt modelId="{A381C11A-08B0-3C42-9B11-168DA7006268}" type="pres">
      <dgm:prSet presAssocID="{65626FF8-CB43-5A49-A3D6-17D23B171B2A}" presName="parentLeftMargin" presStyleLbl="node1" presStyleIdx="2" presStyleCnt="4"/>
      <dgm:spPr/>
      <dgm:t>
        <a:bodyPr/>
        <a:lstStyle/>
        <a:p>
          <a:endParaRPr lang="en-US"/>
        </a:p>
      </dgm:t>
    </dgm:pt>
    <dgm:pt modelId="{57F50342-EE50-F74A-9730-15B538B07CBF}" type="pres">
      <dgm:prSet presAssocID="{65626FF8-CB43-5A49-A3D6-17D23B171B2A}" presName="parentText" presStyleLbl="node1" presStyleIdx="3" presStyleCnt="4" custScaleX="121164">
        <dgm:presLayoutVars>
          <dgm:chMax val="0"/>
          <dgm:bulletEnabled val="1"/>
        </dgm:presLayoutVars>
      </dgm:prSet>
      <dgm:spPr/>
      <dgm:t>
        <a:bodyPr/>
        <a:lstStyle/>
        <a:p>
          <a:endParaRPr lang="en-US"/>
        </a:p>
      </dgm:t>
    </dgm:pt>
    <dgm:pt modelId="{03C24481-4D5A-0B46-BB85-8473557BA077}" type="pres">
      <dgm:prSet presAssocID="{65626FF8-CB43-5A49-A3D6-17D23B171B2A}" presName="negativeSpace" presStyleCnt="0"/>
      <dgm:spPr/>
    </dgm:pt>
    <dgm:pt modelId="{178052E8-4BF9-0442-8154-F63FA540C607}" type="pres">
      <dgm:prSet presAssocID="{65626FF8-CB43-5A49-A3D6-17D23B171B2A}" presName="childText" presStyleLbl="conFgAcc1" presStyleIdx="3" presStyleCnt="4">
        <dgm:presLayoutVars>
          <dgm:bulletEnabled val="1"/>
        </dgm:presLayoutVars>
      </dgm:prSet>
      <dgm:spPr/>
    </dgm:pt>
  </dgm:ptLst>
  <dgm:cxnLst>
    <dgm:cxn modelId="{DE07EFF9-5E8F-FD44-8130-40C99DEF744A}" type="presOf" srcId="{65626FF8-CB43-5A49-A3D6-17D23B171B2A}" destId="{A381C11A-08B0-3C42-9B11-168DA7006268}" srcOrd="0" destOrd="0" presId="urn:microsoft.com/office/officeart/2005/8/layout/list1"/>
    <dgm:cxn modelId="{61006C60-6057-6E40-BD24-F0A7EA21F9A7}" type="presOf" srcId="{0C473644-51A0-4944-9A20-BA1ECAA5375E}" destId="{B10A15D2-C304-B24D-A147-3FC3CCB105AD}" srcOrd="0" destOrd="0" presId="urn:microsoft.com/office/officeart/2005/8/layout/list1"/>
    <dgm:cxn modelId="{A2050056-2AC1-6A47-9952-AD96344CFCD6}" srcId="{8E33BB84-2EAA-5846-A004-83E1EB16DAA0}" destId="{0C473644-51A0-4944-9A20-BA1ECAA5375E}" srcOrd="0" destOrd="0" parTransId="{A769662D-5BA5-CC43-A7DB-D528706B14A1}" sibTransId="{72CDC812-14BC-F34D-876E-6BF4591BD53A}"/>
    <dgm:cxn modelId="{879560AF-58AE-3046-8A01-4978FB37DB67}" type="presOf" srcId="{45FAB025-0C72-CD49-9980-24719A2AA1E6}" destId="{DDA14CB4-F98C-394F-848C-D0F5DBD5EEE8}" srcOrd="0" destOrd="0" presId="urn:microsoft.com/office/officeart/2005/8/layout/list1"/>
    <dgm:cxn modelId="{EFEA1786-0B6A-F14A-B5A6-C97A1E16EF9E}" type="presOf" srcId="{65626FF8-CB43-5A49-A3D6-17D23B171B2A}" destId="{57F50342-EE50-F74A-9730-15B538B07CBF}" srcOrd="1" destOrd="0" presId="urn:microsoft.com/office/officeart/2005/8/layout/list1"/>
    <dgm:cxn modelId="{7B0CD504-55AA-BF4B-AA32-CA21B82D231F}" srcId="{8E33BB84-2EAA-5846-A004-83E1EB16DAA0}" destId="{0E6B3FD3-BF94-2F40-8F54-C2FB109DB356}" srcOrd="2" destOrd="0" parTransId="{96A3AA86-AD89-6A47-8E54-20C14C9F4787}" sibTransId="{6F4DA7BF-9202-F648-A057-8EB8FF249BEB}"/>
    <dgm:cxn modelId="{D9499EBD-B388-524F-8325-9B29C5A8328D}" srcId="{8E33BB84-2EAA-5846-A004-83E1EB16DAA0}" destId="{65626FF8-CB43-5A49-A3D6-17D23B171B2A}" srcOrd="3" destOrd="0" parTransId="{21775F81-C2CA-874E-B48D-691B2C8B7D0E}" sibTransId="{AE4223C7-C8B2-3E40-96F6-F65EB1F25B79}"/>
    <dgm:cxn modelId="{8376D119-BD6E-B845-8AAB-B435DE49A42F}" type="presOf" srcId="{0E6B3FD3-BF94-2F40-8F54-C2FB109DB356}" destId="{E3A05D65-D2E7-4849-9943-A46CD3C5063A}" srcOrd="0" destOrd="0" presId="urn:microsoft.com/office/officeart/2005/8/layout/list1"/>
    <dgm:cxn modelId="{78B2A124-60CD-DB4B-8B01-E86828B40775}" type="presOf" srcId="{45FAB025-0C72-CD49-9980-24719A2AA1E6}" destId="{645D34D0-9EF8-3847-8463-1F7E5A713628}" srcOrd="1" destOrd="0" presId="urn:microsoft.com/office/officeart/2005/8/layout/list1"/>
    <dgm:cxn modelId="{2A127DF2-A4E8-9443-9528-C8F2B2CB135C}" srcId="{8E33BB84-2EAA-5846-A004-83E1EB16DAA0}" destId="{45FAB025-0C72-CD49-9980-24719A2AA1E6}" srcOrd="1" destOrd="0" parTransId="{43C502E3-1F34-3543-A250-54547E06E5C5}" sibTransId="{07961B15-4983-134F-AAA9-4CA35D5ABAF1}"/>
    <dgm:cxn modelId="{0E653F50-747E-7C4C-B30A-3C4C4AD5F5AA}" type="presOf" srcId="{0C473644-51A0-4944-9A20-BA1ECAA5375E}" destId="{2A668BF6-C0C1-AA47-88E6-71F9D31D0095}" srcOrd="1" destOrd="0" presId="urn:microsoft.com/office/officeart/2005/8/layout/list1"/>
    <dgm:cxn modelId="{CC3E909D-1833-9F40-A471-0136EEBAD9CF}" type="presOf" srcId="{0E6B3FD3-BF94-2F40-8F54-C2FB109DB356}" destId="{4E26E06E-84A5-3846-A5F5-D786EAA4F15D}" srcOrd="1" destOrd="0" presId="urn:microsoft.com/office/officeart/2005/8/layout/list1"/>
    <dgm:cxn modelId="{66DCF21D-8F55-5E42-90AA-13478E038020}" type="presOf" srcId="{8E33BB84-2EAA-5846-A004-83E1EB16DAA0}" destId="{1C054D25-5760-474A-BB28-0A9488884BD7}" srcOrd="0" destOrd="0" presId="urn:microsoft.com/office/officeart/2005/8/layout/list1"/>
    <dgm:cxn modelId="{804269A4-C47E-0D4D-A621-6CE5693867B5}" type="presParOf" srcId="{1C054D25-5760-474A-BB28-0A9488884BD7}" destId="{722796F4-232C-2143-9A49-EE0728929087}" srcOrd="0" destOrd="0" presId="urn:microsoft.com/office/officeart/2005/8/layout/list1"/>
    <dgm:cxn modelId="{C80BECBA-456D-4142-9B71-904C9C11A8AE}" type="presParOf" srcId="{722796F4-232C-2143-9A49-EE0728929087}" destId="{B10A15D2-C304-B24D-A147-3FC3CCB105AD}" srcOrd="0" destOrd="0" presId="urn:microsoft.com/office/officeart/2005/8/layout/list1"/>
    <dgm:cxn modelId="{3AFEC1AA-9DB3-F343-8B37-35AF185AEB03}" type="presParOf" srcId="{722796F4-232C-2143-9A49-EE0728929087}" destId="{2A668BF6-C0C1-AA47-88E6-71F9D31D0095}" srcOrd="1" destOrd="0" presId="urn:microsoft.com/office/officeart/2005/8/layout/list1"/>
    <dgm:cxn modelId="{CD3EEA9E-6572-FF43-88DD-EC23DC4BFE97}" type="presParOf" srcId="{1C054D25-5760-474A-BB28-0A9488884BD7}" destId="{6F837B11-1A44-5448-9B4B-FAFF1A76330F}" srcOrd="1" destOrd="0" presId="urn:microsoft.com/office/officeart/2005/8/layout/list1"/>
    <dgm:cxn modelId="{D3B12A5C-39A5-D14F-9E2D-14B51BE55CBE}" type="presParOf" srcId="{1C054D25-5760-474A-BB28-0A9488884BD7}" destId="{6F514A4C-5F68-B445-8EC2-4FF1224B7355}" srcOrd="2" destOrd="0" presId="urn:microsoft.com/office/officeart/2005/8/layout/list1"/>
    <dgm:cxn modelId="{C2FEBF8D-E0EC-2D4B-BA10-D378FF26C71E}" type="presParOf" srcId="{1C054D25-5760-474A-BB28-0A9488884BD7}" destId="{7A2D14BC-7815-9943-8306-0A05F01AA866}" srcOrd="3" destOrd="0" presId="urn:microsoft.com/office/officeart/2005/8/layout/list1"/>
    <dgm:cxn modelId="{7E06DE16-DD15-5C41-9307-CB23FD386E30}" type="presParOf" srcId="{1C054D25-5760-474A-BB28-0A9488884BD7}" destId="{43378F87-FDED-4244-A2B9-44D63887BF61}" srcOrd="4" destOrd="0" presId="urn:microsoft.com/office/officeart/2005/8/layout/list1"/>
    <dgm:cxn modelId="{E7DE7830-E27F-5B4F-8B83-9BB7E3BFBE28}" type="presParOf" srcId="{43378F87-FDED-4244-A2B9-44D63887BF61}" destId="{DDA14CB4-F98C-394F-848C-D0F5DBD5EEE8}" srcOrd="0" destOrd="0" presId="urn:microsoft.com/office/officeart/2005/8/layout/list1"/>
    <dgm:cxn modelId="{4E122BC9-886A-574C-98BD-064E5ED0191D}" type="presParOf" srcId="{43378F87-FDED-4244-A2B9-44D63887BF61}" destId="{645D34D0-9EF8-3847-8463-1F7E5A713628}" srcOrd="1" destOrd="0" presId="urn:microsoft.com/office/officeart/2005/8/layout/list1"/>
    <dgm:cxn modelId="{20066EBF-6C51-5C4D-B907-64C0EDA3F2B2}" type="presParOf" srcId="{1C054D25-5760-474A-BB28-0A9488884BD7}" destId="{A3569B93-86FF-A64C-B9DB-DAD523F5557C}" srcOrd="5" destOrd="0" presId="urn:microsoft.com/office/officeart/2005/8/layout/list1"/>
    <dgm:cxn modelId="{A39591FA-483F-A144-849B-D268A4DC0410}" type="presParOf" srcId="{1C054D25-5760-474A-BB28-0A9488884BD7}" destId="{9A6E161A-00AD-C447-9712-1FDACDAC619D}" srcOrd="6" destOrd="0" presId="urn:microsoft.com/office/officeart/2005/8/layout/list1"/>
    <dgm:cxn modelId="{0E099A71-4932-0A48-992F-E283EBB9A265}" type="presParOf" srcId="{1C054D25-5760-474A-BB28-0A9488884BD7}" destId="{7E4C7A25-43C7-114D-ADEE-91B089175126}" srcOrd="7" destOrd="0" presId="urn:microsoft.com/office/officeart/2005/8/layout/list1"/>
    <dgm:cxn modelId="{2E6CEC66-F41B-7B4E-A955-E8F43B7EBE82}" type="presParOf" srcId="{1C054D25-5760-474A-BB28-0A9488884BD7}" destId="{A44F8168-47C2-0A41-B6A8-D8E284FA795A}" srcOrd="8" destOrd="0" presId="urn:microsoft.com/office/officeart/2005/8/layout/list1"/>
    <dgm:cxn modelId="{C3A21766-1B6A-AB4F-8929-42FD1FF597B6}" type="presParOf" srcId="{A44F8168-47C2-0A41-B6A8-D8E284FA795A}" destId="{E3A05D65-D2E7-4849-9943-A46CD3C5063A}" srcOrd="0" destOrd="0" presId="urn:microsoft.com/office/officeart/2005/8/layout/list1"/>
    <dgm:cxn modelId="{68F64B1B-25AE-BD46-98AB-0AA77C2C6712}" type="presParOf" srcId="{A44F8168-47C2-0A41-B6A8-D8E284FA795A}" destId="{4E26E06E-84A5-3846-A5F5-D786EAA4F15D}" srcOrd="1" destOrd="0" presId="urn:microsoft.com/office/officeart/2005/8/layout/list1"/>
    <dgm:cxn modelId="{D244126D-1602-F64B-824B-6B3CEF377D2E}" type="presParOf" srcId="{1C054D25-5760-474A-BB28-0A9488884BD7}" destId="{A2D5C1BE-6004-EA49-8303-99A8DCCA58A2}" srcOrd="9" destOrd="0" presId="urn:microsoft.com/office/officeart/2005/8/layout/list1"/>
    <dgm:cxn modelId="{8EB7C088-7989-B348-9E44-F1221913ED89}" type="presParOf" srcId="{1C054D25-5760-474A-BB28-0A9488884BD7}" destId="{BA26265D-3CDA-194A-A8BE-A75B095FC276}" srcOrd="10" destOrd="0" presId="urn:microsoft.com/office/officeart/2005/8/layout/list1"/>
    <dgm:cxn modelId="{82C38874-CD9A-CC44-8671-18A89AC0DE73}" type="presParOf" srcId="{1C054D25-5760-474A-BB28-0A9488884BD7}" destId="{97E750EF-514D-494C-9254-037909C6F130}" srcOrd="11" destOrd="0" presId="urn:microsoft.com/office/officeart/2005/8/layout/list1"/>
    <dgm:cxn modelId="{230A232A-8A78-5041-A8B3-1ACE49032FAC}" type="presParOf" srcId="{1C054D25-5760-474A-BB28-0A9488884BD7}" destId="{13579679-76C3-BC47-9EEF-B2F343E58ABD}" srcOrd="12" destOrd="0" presId="urn:microsoft.com/office/officeart/2005/8/layout/list1"/>
    <dgm:cxn modelId="{4DAEDEBC-32B5-0945-AAC8-6CFEEB38A2FA}" type="presParOf" srcId="{13579679-76C3-BC47-9EEF-B2F343E58ABD}" destId="{A381C11A-08B0-3C42-9B11-168DA7006268}" srcOrd="0" destOrd="0" presId="urn:microsoft.com/office/officeart/2005/8/layout/list1"/>
    <dgm:cxn modelId="{094D110A-F20E-5E40-9A67-0A5B98F352F2}" type="presParOf" srcId="{13579679-76C3-BC47-9EEF-B2F343E58ABD}" destId="{57F50342-EE50-F74A-9730-15B538B07CBF}" srcOrd="1" destOrd="0" presId="urn:microsoft.com/office/officeart/2005/8/layout/list1"/>
    <dgm:cxn modelId="{670F3A28-1630-914C-B9C8-9C94CFBF19C3}" type="presParOf" srcId="{1C054D25-5760-474A-BB28-0A9488884BD7}" destId="{03C24481-4D5A-0B46-BB85-8473557BA077}" srcOrd="13" destOrd="0" presId="urn:microsoft.com/office/officeart/2005/8/layout/list1"/>
    <dgm:cxn modelId="{FB5BE677-92C2-1547-B53A-09F46966B33E}" type="presParOf" srcId="{1C054D25-5760-474A-BB28-0A9488884BD7}" destId="{178052E8-4BF9-0442-8154-F63FA540C60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DC2256-444F-DB4E-A900-56B7D4F0EEED}" type="doc">
      <dgm:prSet loTypeId="urn:microsoft.com/office/officeart/2005/8/layout/vList3" loCatId="" qsTypeId="urn:microsoft.com/office/officeart/2005/8/quickstyle/simple4" qsCatId="simple" csTypeId="urn:microsoft.com/office/officeart/2005/8/colors/colorful4" csCatId="colorful" phldr="1"/>
      <dgm:spPr/>
      <dgm:t>
        <a:bodyPr/>
        <a:lstStyle/>
        <a:p>
          <a:endParaRPr lang="en-US"/>
        </a:p>
      </dgm:t>
    </dgm:pt>
    <dgm:pt modelId="{1C7851E1-BFC4-AB45-A2E0-65BF1AA21313}">
      <dgm:prSet/>
      <dgm:spPr/>
      <dgm:t>
        <a:bodyPr/>
        <a:lstStyle/>
        <a:p>
          <a:pPr rtl="0"/>
          <a:r>
            <a:rPr lang="en-US" dirty="0" smtClean="0"/>
            <a:t>If you are gathering comprehensive program-level outcomes for the first time, your peers are likely to be curious about how these metrics were derived. </a:t>
          </a:r>
          <a:endParaRPr lang="en-US" dirty="0"/>
        </a:p>
      </dgm:t>
    </dgm:pt>
    <dgm:pt modelId="{141E30A4-EB85-2842-950B-DF40D6814E79}" type="parTrans" cxnId="{0A516F09-87D2-694A-9A32-238902164D40}">
      <dgm:prSet/>
      <dgm:spPr/>
      <dgm:t>
        <a:bodyPr/>
        <a:lstStyle/>
        <a:p>
          <a:endParaRPr lang="en-US"/>
        </a:p>
      </dgm:t>
    </dgm:pt>
    <dgm:pt modelId="{360BB6E3-AD35-E84D-BFED-8E20087178AF}" type="sibTrans" cxnId="{0A516F09-87D2-694A-9A32-238902164D40}">
      <dgm:prSet/>
      <dgm:spPr/>
      <dgm:t>
        <a:bodyPr/>
        <a:lstStyle/>
        <a:p>
          <a:endParaRPr lang="en-US"/>
        </a:p>
      </dgm:t>
    </dgm:pt>
    <dgm:pt modelId="{266FCA14-4AA9-384A-B1C8-8A0728EC8DB9}">
      <dgm:prSet/>
      <dgm:spPr/>
      <dgm:t>
        <a:bodyPr/>
        <a:lstStyle/>
        <a:p>
          <a:pPr rtl="0"/>
          <a:r>
            <a:rPr lang="en-US" dirty="0" smtClean="0"/>
            <a:t>Partner with someone who is familiar with the data to be able to explain who is included in each metrics and where the numbers come from. </a:t>
          </a:r>
          <a:endParaRPr lang="en-US" dirty="0"/>
        </a:p>
      </dgm:t>
    </dgm:pt>
    <dgm:pt modelId="{EEDA2F71-25E5-1B46-96FD-D76C20BB0234}" type="parTrans" cxnId="{D52C9766-2176-CE46-AC38-47B5B215DA79}">
      <dgm:prSet/>
      <dgm:spPr/>
      <dgm:t>
        <a:bodyPr/>
        <a:lstStyle/>
        <a:p>
          <a:endParaRPr lang="en-US"/>
        </a:p>
      </dgm:t>
    </dgm:pt>
    <dgm:pt modelId="{E72318B1-7875-6147-9752-DDD3E9F11059}" type="sibTrans" cxnId="{D52C9766-2176-CE46-AC38-47B5B215DA79}">
      <dgm:prSet/>
      <dgm:spPr/>
      <dgm:t>
        <a:bodyPr/>
        <a:lstStyle/>
        <a:p>
          <a:endParaRPr lang="en-US"/>
        </a:p>
      </dgm:t>
    </dgm:pt>
    <dgm:pt modelId="{0131B689-6873-414F-8DBE-18D4D4E96DFC}" type="pres">
      <dgm:prSet presAssocID="{C4DC2256-444F-DB4E-A900-56B7D4F0EEED}" presName="linearFlow" presStyleCnt="0">
        <dgm:presLayoutVars>
          <dgm:dir/>
          <dgm:resizeHandles val="exact"/>
        </dgm:presLayoutVars>
      </dgm:prSet>
      <dgm:spPr/>
      <dgm:t>
        <a:bodyPr/>
        <a:lstStyle/>
        <a:p>
          <a:endParaRPr lang="en-US"/>
        </a:p>
      </dgm:t>
    </dgm:pt>
    <dgm:pt modelId="{2FA12A47-DBEC-B34A-B3CA-E65ED45F4D9A}" type="pres">
      <dgm:prSet presAssocID="{1C7851E1-BFC4-AB45-A2E0-65BF1AA21313}" presName="composite" presStyleCnt="0"/>
      <dgm:spPr/>
    </dgm:pt>
    <dgm:pt modelId="{0358DBEE-B083-944F-B0EB-105E6532A126}" type="pres">
      <dgm:prSet presAssocID="{1C7851E1-BFC4-AB45-A2E0-65BF1AA21313}" presName="imgShp" presStyleLbl="fgImgPlace1" presStyleIdx="0" presStyleCnt="2" custScaleX="84107" custScaleY="84166" custLinFactNeighborX="-14696"/>
      <dgm:spPr>
        <a:blipFill rotWithShape="1">
          <a:blip xmlns:r="http://schemas.openxmlformats.org/officeDocument/2006/relationships" r:embed="rId1"/>
          <a:stretch>
            <a:fillRect/>
          </a:stretch>
        </a:blipFill>
      </dgm:spPr>
    </dgm:pt>
    <dgm:pt modelId="{0672B390-9A0C-1F4D-8600-18C6CA11342D}" type="pres">
      <dgm:prSet presAssocID="{1C7851E1-BFC4-AB45-A2E0-65BF1AA21313}" presName="txShp" presStyleLbl="node1" presStyleIdx="0" presStyleCnt="2" custScaleX="123115">
        <dgm:presLayoutVars>
          <dgm:bulletEnabled val="1"/>
        </dgm:presLayoutVars>
      </dgm:prSet>
      <dgm:spPr/>
      <dgm:t>
        <a:bodyPr/>
        <a:lstStyle/>
        <a:p>
          <a:endParaRPr lang="en-US"/>
        </a:p>
      </dgm:t>
    </dgm:pt>
    <dgm:pt modelId="{74340054-4EC7-8D44-9A8E-5AADA68A488E}" type="pres">
      <dgm:prSet presAssocID="{360BB6E3-AD35-E84D-BFED-8E20087178AF}" presName="spacing" presStyleCnt="0"/>
      <dgm:spPr/>
    </dgm:pt>
    <dgm:pt modelId="{B900EB3C-05B0-5D40-BDE1-ADDD52DA15BD}" type="pres">
      <dgm:prSet presAssocID="{266FCA14-4AA9-384A-B1C8-8A0728EC8DB9}" presName="composite" presStyleCnt="0"/>
      <dgm:spPr/>
    </dgm:pt>
    <dgm:pt modelId="{B474E8DF-F415-8C4D-9DBA-8FA83BF340D5}" type="pres">
      <dgm:prSet presAssocID="{266FCA14-4AA9-384A-B1C8-8A0728EC8DB9}" presName="imgShp" presStyleLbl="fgImgPlace1" presStyleIdx="1" presStyleCnt="2" custScaleX="76279" custScaleY="81035" custLinFactNeighborX="-13789"/>
      <dgm:spPr>
        <a:blipFill rotWithShape="1">
          <a:blip xmlns:r="http://schemas.openxmlformats.org/officeDocument/2006/relationships" r:embed="rId2"/>
          <a:stretch>
            <a:fillRect/>
          </a:stretch>
        </a:blipFill>
      </dgm:spPr>
    </dgm:pt>
    <dgm:pt modelId="{60945836-5FB4-9E4D-B94A-E8465B803B3A}" type="pres">
      <dgm:prSet presAssocID="{266FCA14-4AA9-384A-B1C8-8A0728EC8DB9}" presName="txShp" presStyleLbl="node1" presStyleIdx="1" presStyleCnt="2" custScaleX="118937">
        <dgm:presLayoutVars>
          <dgm:bulletEnabled val="1"/>
        </dgm:presLayoutVars>
      </dgm:prSet>
      <dgm:spPr/>
      <dgm:t>
        <a:bodyPr/>
        <a:lstStyle/>
        <a:p>
          <a:endParaRPr lang="en-US"/>
        </a:p>
      </dgm:t>
    </dgm:pt>
  </dgm:ptLst>
  <dgm:cxnLst>
    <dgm:cxn modelId="{CDCF73CA-5EBC-BC4C-8368-83ABFA40F696}" type="presOf" srcId="{1C7851E1-BFC4-AB45-A2E0-65BF1AA21313}" destId="{0672B390-9A0C-1F4D-8600-18C6CA11342D}" srcOrd="0" destOrd="0" presId="urn:microsoft.com/office/officeart/2005/8/layout/vList3"/>
    <dgm:cxn modelId="{0A516F09-87D2-694A-9A32-238902164D40}" srcId="{C4DC2256-444F-DB4E-A900-56B7D4F0EEED}" destId="{1C7851E1-BFC4-AB45-A2E0-65BF1AA21313}" srcOrd="0" destOrd="0" parTransId="{141E30A4-EB85-2842-950B-DF40D6814E79}" sibTransId="{360BB6E3-AD35-E84D-BFED-8E20087178AF}"/>
    <dgm:cxn modelId="{C963C7D8-F49B-5B4F-BE3E-FBD76C9BF447}" type="presOf" srcId="{266FCA14-4AA9-384A-B1C8-8A0728EC8DB9}" destId="{60945836-5FB4-9E4D-B94A-E8465B803B3A}" srcOrd="0" destOrd="0" presId="urn:microsoft.com/office/officeart/2005/8/layout/vList3"/>
    <dgm:cxn modelId="{6D7F0F64-0D22-9A4B-AFE9-68344501DCCC}" type="presOf" srcId="{C4DC2256-444F-DB4E-A900-56B7D4F0EEED}" destId="{0131B689-6873-414F-8DBE-18D4D4E96DFC}" srcOrd="0" destOrd="0" presId="urn:microsoft.com/office/officeart/2005/8/layout/vList3"/>
    <dgm:cxn modelId="{D52C9766-2176-CE46-AC38-47B5B215DA79}" srcId="{C4DC2256-444F-DB4E-A900-56B7D4F0EEED}" destId="{266FCA14-4AA9-384A-B1C8-8A0728EC8DB9}" srcOrd="1" destOrd="0" parTransId="{EEDA2F71-25E5-1B46-96FD-D76C20BB0234}" sibTransId="{E72318B1-7875-6147-9752-DDD3E9F11059}"/>
    <dgm:cxn modelId="{9F1D5AE0-3F03-4D48-A627-7AAE5FE491BA}" type="presParOf" srcId="{0131B689-6873-414F-8DBE-18D4D4E96DFC}" destId="{2FA12A47-DBEC-B34A-B3CA-E65ED45F4D9A}" srcOrd="0" destOrd="0" presId="urn:microsoft.com/office/officeart/2005/8/layout/vList3"/>
    <dgm:cxn modelId="{75FEA8C3-12E8-E548-9ED9-9AFD22B2D26E}" type="presParOf" srcId="{2FA12A47-DBEC-B34A-B3CA-E65ED45F4D9A}" destId="{0358DBEE-B083-944F-B0EB-105E6532A126}" srcOrd="0" destOrd="0" presId="urn:microsoft.com/office/officeart/2005/8/layout/vList3"/>
    <dgm:cxn modelId="{226C012B-B64A-0B48-8E54-F180F82E8B64}" type="presParOf" srcId="{2FA12A47-DBEC-B34A-B3CA-E65ED45F4D9A}" destId="{0672B390-9A0C-1F4D-8600-18C6CA11342D}" srcOrd="1" destOrd="0" presId="urn:microsoft.com/office/officeart/2005/8/layout/vList3"/>
    <dgm:cxn modelId="{1B45F44F-651A-7B4E-B42E-CE8F2700B36D}" type="presParOf" srcId="{0131B689-6873-414F-8DBE-18D4D4E96DFC}" destId="{74340054-4EC7-8D44-9A8E-5AADA68A488E}" srcOrd="1" destOrd="0" presId="urn:microsoft.com/office/officeart/2005/8/layout/vList3"/>
    <dgm:cxn modelId="{8F5A7764-1F79-1B46-90C9-DB19A90A8244}" type="presParOf" srcId="{0131B689-6873-414F-8DBE-18D4D4E96DFC}" destId="{B900EB3C-05B0-5D40-BDE1-ADDD52DA15BD}" srcOrd="2" destOrd="0" presId="urn:microsoft.com/office/officeart/2005/8/layout/vList3"/>
    <dgm:cxn modelId="{F73FAAAA-C574-D948-9F6C-CFFE0441E96B}" type="presParOf" srcId="{B900EB3C-05B0-5D40-BDE1-ADDD52DA15BD}" destId="{B474E8DF-F415-8C4D-9DBA-8FA83BF340D5}" srcOrd="0" destOrd="0" presId="urn:microsoft.com/office/officeart/2005/8/layout/vList3"/>
    <dgm:cxn modelId="{ADA9DBB7-5D5B-C244-AE5D-3F93F5B4F388}" type="presParOf" srcId="{B900EB3C-05B0-5D40-BDE1-ADDD52DA15BD}" destId="{60945836-5FB4-9E4D-B94A-E8465B803B3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D02D40-C5FA-D148-9271-72BE7841AD5F}" type="doc">
      <dgm:prSet loTypeId="urn:microsoft.com/office/officeart/2008/layout/VerticalAccentList" loCatId="" qsTypeId="urn:microsoft.com/office/officeart/2005/8/quickstyle/simple4" qsCatId="simple" csTypeId="urn:microsoft.com/office/officeart/2005/8/colors/colorful1" csCatId="colorful" phldr="1"/>
      <dgm:spPr/>
      <dgm:t>
        <a:bodyPr/>
        <a:lstStyle/>
        <a:p>
          <a:endParaRPr lang="en-US"/>
        </a:p>
      </dgm:t>
    </dgm:pt>
    <dgm:pt modelId="{0047D405-5CB2-D24C-8A6E-A9EE19C89698}">
      <dgm:prSet custT="1"/>
      <dgm:spPr/>
      <dgm:t>
        <a:bodyPr/>
        <a:lstStyle/>
        <a:p>
          <a:pPr rtl="0"/>
          <a:r>
            <a:rPr lang="en-US" sz="2400" dirty="0" smtClean="0"/>
            <a:t>Some institutions may suffer from poor quality data entry practices that miscode or fail to count critical information. </a:t>
          </a:r>
          <a:endParaRPr lang="en-US" sz="2400" dirty="0"/>
        </a:p>
      </dgm:t>
    </dgm:pt>
    <dgm:pt modelId="{E892546A-7CCE-DC4F-AF59-9A6F69F6EC0F}" type="parTrans" cxnId="{774A59E2-6728-544E-808C-7119E4A22CE1}">
      <dgm:prSet/>
      <dgm:spPr/>
      <dgm:t>
        <a:bodyPr/>
        <a:lstStyle/>
        <a:p>
          <a:endParaRPr lang="en-US"/>
        </a:p>
      </dgm:t>
    </dgm:pt>
    <dgm:pt modelId="{320DAD38-5B33-1D4E-B04C-07AD05381C60}" type="sibTrans" cxnId="{774A59E2-6728-544E-808C-7119E4A22CE1}">
      <dgm:prSet/>
      <dgm:spPr/>
      <dgm:t>
        <a:bodyPr/>
        <a:lstStyle/>
        <a:p>
          <a:endParaRPr lang="en-US"/>
        </a:p>
      </dgm:t>
    </dgm:pt>
    <dgm:pt modelId="{DE042ABA-BB93-6F47-9AE8-C1261CE02C5D}">
      <dgm:prSet custT="1"/>
      <dgm:spPr/>
      <dgm:t>
        <a:bodyPr/>
        <a:lstStyle/>
        <a:p>
          <a:pPr rtl="0"/>
          <a:r>
            <a:rPr lang="en-US" sz="2400" smtClean="0"/>
            <a:t>If the figures seem off-base, it may be helpful to track how these numbers get coded and collected and determine if there is a way to make the process  more accurate. </a:t>
          </a:r>
          <a:endParaRPr lang="en-US" sz="2400"/>
        </a:p>
      </dgm:t>
    </dgm:pt>
    <dgm:pt modelId="{AA288E5D-8214-2445-8519-A86668D48111}" type="parTrans" cxnId="{D7E0DD40-5817-E146-8661-B8DFC992757B}">
      <dgm:prSet/>
      <dgm:spPr/>
      <dgm:t>
        <a:bodyPr/>
        <a:lstStyle/>
        <a:p>
          <a:endParaRPr lang="en-US"/>
        </a:p>
      </dgm:t>
    </dgm:pt>
    <dgm:pt modelId="{2A2C784C-BDE1-674A-8013-56943DB1F8E7}" type="sibTrans" cxnId="{D7E0DD40-5817-E146-8661-B8DFC992757B}">
      <dgm:prSet/>
      <dgm:spPr/>
      <dgm:t>
        <a:bodyPr/>
        <a:lstStyle/>
        <a:p>
          <a:endParaRPr lang="en-US"/>
        </a:p>
      </dgm:t>
    </dgm:pt>
    <dgm:pt modelId="{BDD9AAEB-A488-DA47-A035-175C88DFF139}" type="pres">
      <dgm:prSet presAssocID="{B2D02D40-C5FA-D148-9271-72BE7841AD5F}" presName="Name0" presStyleCnt="0">
        <dgm:presLayoutVars>
          <dgm:chMax/>
          <dgm:chPref/>
          <dgm:dir/>
        </dgm:presLayoutVars>
      </dgm:prSet>
      <dgm:spPr/>
      <dgm:t>
        <a:bodyPr/>
        <a:lstStyle/>
        <a:p>
          <a:endParaRPr lang="en-US"/>
        </a:p>
      </dgm:t>
    </dgm:pt>
    <dgm:pt modelId="{D2533D07-9D25-B947-AC47-FD7A9A7B58BF}" type="pres">
      <dgm:prSet presAssocID="{0047D405-5CB2-D24C-8A6E-A9EE19C89698}" presName="parenttextcomposite" presStyleCnt="0"/>
      <dgm:spPr/>
    </dgm:pt>
    <dgm:pt modelId="{A2E328E8-BD4E-0E49-834F-574A6E13257C}" type="pres">
      <dgm:prSet presAssocID="{0047D405-5CB2-D24C-8A6E-A9EE19C89698}" presName="parenttext" presStyleLbl="revTx" presStyleIdx="0" presStyleCnt="2" custScaleY="237724">
        <dgm:presLayoutVars>
          <dgm:chMax/>
          <dgm:chPref val="2"/>
          <dgm:bulletEnabled val="1"/>
        </dgm:presLayoutVars>
      </dgm:prSet>
      <dgm:spPr/>
      <dgm:t>
        <a:bodyPr/>
        <a:lstStyle/>
        <a:p>
          <a:endParaRPr lang="en-US"/>
        </a:p>
      </dgm:t>
    </dgm:pt>
    <dgm:pt modelId="{B11EE433-7FA6-1843-84E5-EDB4EDC46076}" type="pres">
      <dgm:prSet presAssocID="{0047D405-5CB2-D24C-8A6E-A9EE19C89698}" presName="parallelogramComposite" presStyleCnt="0"/>
      <dgm:spPr/>
    </dgm:pt>
    <dgm:pt modelId="{A5DE6851-E355-314C-BF24-78CACC27EF7F}" type="pres">
      <dgm:prSet presAssocID="{0047D405-5CB2-D24C-8A6E-A9EE19C89698}" presName="parallelogram1" presStyleLbl="alignNode1" presStyleIdx="0" presStyleCnt="14"/>
      <dgm:spPr/>
    </dgm:pt>
    <dgm:pt modelId="{9C5EEAE7-C8E8-D44C-803B-B9EA6AB8FC0C}" type="pres">
      <dgm:prSet presAssocID="{0047D405-5CB2-D24C-8A6E-A9EE19C89698}" presName="parallelogram2" presStyleLbl="alignNode1" presStyleIdx="1" presStyleCnt="14"/>
      <dgm:spPr/>
    </dgm:pt>
    <dgm:pt modelId="{4DF5C291-84C6-E940-86E7-538D9ADD13FD}" type="pres">
      <dgm:prSet presAssocID="{0047D405-5CB2-D24C-8A6E-A9EE19C89698}" presName="parallelogram3" presStyleLbl="alignNode1" presStyleIdx="2" presStyleCnt="14"/>
      <dgm:spPr/>
    </dgm:pt>
    <dgm:pt modelId="{76B4736B-2A11-0346-9688-85DF7E34C621}" type="pres">
      <dgm:prSet presAssocID="{0047D405-5CB2-D24C-8A6E-A9EE19C89698}" presName="parallelogram4" presStyleLbl="alignNode1" presStyleIdx="3" presStyleCnt="14"/>
      <dgm:spPr/>
    </dgm:pt>
    <dgm:pt modelId="{8908D632-FBDC-8748-BF57-1FEE8BCE4573}" type="pres">
      <dgm:prSet presAssocID="{0047D405-5CB2-D24C-8A6E-A9EE19C89698}" presName="parallelogram5" presStyleLbl="alignNode1" presStyleIdx="4" presStyleCnt="14"/>
      <dgm:spPr/>
    </dgm:pt>
    <dgm:pt modelId="{F6521CEB-FB50-E141-AC25-FCDFCD108A1D}" type="pres">
      <dgm:prSet presAssocID="{0047D405-5CB2-D24C-8A6E-A9EE19C89698}" presName="parallelogram6" presStyleLbl="alignNode1" presStyleIdx="5" presStyleCnt="14"/>
      <dgm:spPr/>
    </dgm:pt>
    <dgm:pt modelId="{BC3D293F-02CE-804A-AC34-07D4EE66F46D}" type="pres">
      <dgm:prSet presAssocID="{0047D405-5CB2-D24C-8A6E-A9EE19C89698}" presName="parallelogram7" presStyleLbl="alignNode1" presStyleIdx="6" presStyleCnt="14"/>
      <dgm:spPr/>
    </dgm:pt>
    <dgm:pt modelId="{B780AE0A-0E45-E342-BFA9-951AF926924D}" type="pres">
      <dgm:prSet presAssocID="{320DAD38-5B33-1D4E-B04C-07AD05381C60}" presName="sibTrans" presStyleCnt="0"/>
      <dgm:spPr/>
    </dgm:pt>
    <dgm:pt modelId="{D74725DA-41A6-C742-A4EF-812952D370D2}" type="pres">
      <dgm:prSet presAssocID="{DE042ABA-BB93-6F47-9AE8-C1261CE02C5D}" presName="parenttextcomposite" presStyleCnt="0"/>
      <dgm:spPr/>
    </dgm:pt>
    <dgm:pt modelId="{3E3FF532-01D5-BC40-A4DE-55845BC8DD33}" type="pres">
      <dgm:prSet presAssocID="{DE042ABA-BB93-6F47-9AE8-C1261CE02C5D}" presName="parenttext" presStyleLbl="revTx" presStyleIdx="1" presStyleCnt="2" custScaleY="237724">
        <dgm:presLayoutVars>
          <dgm:chMax/>
          <dgm:chPref val="2"/>
          <dgm:bulletEnabled val="1"/>
        </dgm:presLayoutVars>
      </dgm:prSet>
      <dgm:spPr/>
      <dgm:t>
        <a:bodyPr/>
        <a:lstStyle/>
        <a:p>
          <a:endParaRPr lang="en-US"/>
        </a:p>
      </dgm:t>
    </dgm:pt>
    <dgm:pt modelId="{0C2AC077-0B4B-6E44-BE2A-B97107CEA684}" type="pres">
      <dgm:prSet presAssocID="{DE042ABA-BB93-6F47-9AE8-C1261CE02C5D}" presName="parallelogramComposite" presStyleCnt="0"/>
      <dgm:spPr/>
    </dgm:pt>
    <dgm:pt modelId="{AE3EE119-627A-5B43-BDF0-0A78705B22B8}" type="pres">
      <dgm:prSet presAssocID="{DE042ABA-BB93-6F47-9AE8-C1261CE02C5D}" presName="parallelogram1" presStyleLbl="alignNode1" presStyleIdx="7" presStyleCnt="14"/>
      <dgm:spPr/>
    </dgm:pt>
    <dgm:pt modelId="{69CD668F-A206-D84D-A231-0C689527E089}" type="pres">
      <dgm:prSet presAssocID="{DE042ABA-BB93-6F47-9AE8-C1261CE02C5D}" presName="parallelogram2" presStyleLbl="alignNode1" presStyleIdx="8" presStyleCnt="14"/>
      <dgm:spPr/>
    </dgm:pt>
    <dgm:pt modelId="{D650603D-A3E7-184C-A6F9-D0DF8D8C81FB}" type="pres">
      <dgm:prSet presAssocID="{DE042ABA-BB93-6F47-9AE8-C1261CE02C5D}" presName="parallelogram3" presStyleLbl="alignNode1" presStyleIdx="9" presStyleCnt="14"/>
      <dgm:spPr/>
    </dgm:pt>
    <dgm:pt modelId="{94E66BC5-1C77-9548-A3CA-23D30CF44D80}" type="pres">
      <dgm:prSet presAssocID="{DE042ABA-BB93-6F47-9AE8-C1261CE02C5D}" presName="parallelogram4" presStyleLbl="alignNode1" presStyleIdx="10" presStyleCnt="14"/>
      <dgm:spPr/>
    </dgm:pt>
    <dgm:pt modelId="{C087BAEF-7BF9-3540-BD34-A8C0838D7FB5}" type="pres">
      <dgm:prSet presAssocID="{DE042ABA-BB93-6F47-9AE8-C1261CE02C5D}" presName="parallelogram5" presStyleLbl="alignNode1" presStyleIdx="11" presStyleCnt="14"/>
      <dgm:spPr/>
    </dgm:pt>
    <dgm:pt modelId="{7651B404-2D20-3B47-A1C2-B591424FA1F2}" type="pres">
      <dgm:prSet presAssocID="{DE042ABA-BB93-6F47-9AE8-C1261CE02C5D}" presName="parallelogram6" presStyleLbl="alignNode1" presStyleIdx="12" presStyleCnt="14"/>
      <dgm:spPr/>
    </dgm:pt>
    <dgm:pt modelId="{6B8F1D14-76C6-8F46-8CBF-2164B5AB4045}" type="pres">
      <dgm:prSet presAssocID="{DE042ABA-BB93-6F47-9AE8-C1261CE02C5D}" presName="parallelogram7" presStyleLbl="alignNode1" presStyleIdx="13" presStyleCnt="14"/>
      <dgm:spPr/>
    </dgm:pt>
  </dgm:ptLst>
  <dgm:cxnLst>
    <dgm:cxn modelId="{D7E0DD40-5817-E146-8661-B8DFC992757B}" srcId="{B2D02D40-C5FA-D148-9271-72BE7841AD5F}" destId="{DE042ABA-BB93-6F47-9AE8-C1261CE02C5D}" srcOrd="1" destOrd="0" parTransId="{AA288E5D-8214-2445-8519-A86668D48111}" sibTransId="{2A2C784C-BDE1-674A-8013-56943DB1F8E7}"/>
    <dgm:cxn modelId="{67C638ED-CE2F-7641-B655-44A639B9EE42}" type="presOf" srcId="{0047D405-5CB2-D24C-8A6E-A9EE19C89698}" destId="{A2E328E8-BD4E-0E49-834F-574A6E13257C}" srcOrd="0" destOrd="0" presId="urn:microsoft.com/office/officeart/2008/layout/VerticalAccentList"/>
    <dgm:cxn modelId="{D06096AC-C28C-2A4B-A5E4-6947134B6893}" type="presOf" srcId="{DE042ABA-BB93-6F47-9AE8-C1261CE02C5D}" destId="{3E3FF532-01D5-BC40-A4DE-55845BC8DD33}" srcOrd="0" destOrd="0" presId="urn:microsoft.com/office/officeart/2008/layout/VerticalAccentList"/>
    <dgm:cxn modelId="{2D47622E-EE72-0640-81F1-6418532A9DD0}" type="presOf" srcId="{B2D02D40-C5FA-D148-9271-72BE7841AD5F}" destId="{BDD9AAEB-A488-DA47-A035-175C88DFF139}" srcOrd="0" destOrd="0" presId="urn:microsoft.com/office/officeart/2008/layout/VerticalAccentList"/>
    <dgm:cxn modelId="{774A59E2-6728-544E-808C-7119E4A22CE1}" srcId="{B2D02D40-C5FA-D148-9271-72BE7841AD5F}" destId="{0047D405-5CB2-D24C-8A6E-A9EE19C89698}" srcOrd="0" destOrd="0" parTransId="{E892546A-7CCE-DC4F-AF59-9A6F69F6EC0F}" sibTransId="{320DAD38-5B33-1D4E-B04C-07AD05381C60}"/>
    <dgm:cxn modelId="{87B48019-2674-6743-892D-171268B430B4}" type="presParOf" srcId="{BDD9AAEB-A488-DA47-A035-175C88DFF139}" destId="{D2533D07-9D25-B947-AC47-FD7A9A7B58BF}" srcOrd="0" destOrd="0" presId="urn:microsoft.com/office/officeart/2008/layout/VerticalAccentList"/>
    <dgm:cxn modelId="{F5E5E5A3-F2B8-2848-ACFD-C4B7B1CC3ED4}" type="presParOf" srcId="{D2533D07-9D25-B947-AC47-FD7A9A7B58BF}" destId="{A2E328E8-BD4E-0E49-834F-574A6E13257C}" srcOrd="0" destOrd="0" presId="urn:microsoft.com/office/officeart/2008/layout/VerticalAccentList"/>
    <dgm:cxn modelId="{70DD6F7C-E20E-B547-AC3D-EE9FDD52EA7A}" type="presParOf" srcId="{BDD9AAEB-A488-DA47-A035-175C88DFF139}" destId="{B11EE433-7FA6-1843-84E5-EDB4EDC46076}" srcOrd="1" destOrd="0" presId="urn:microsoft.com/office/officeart/2008/layout/VerticalAccentList"/>
    <dgm:cxn modelId="{7CC8F5EC-8B5B-1F45-9A9D-A8E33C6D3672}" type="presParOf" srcId="{B11EE433-7FA6-1843-84E5-EDB4EDC46076}" destId="{A5DE6851-E355-314C-BF24-78CACC27EF7F}" srcOrd="0" destOrd="0" presId="urn:microsoft.com/office/officeart/2008/layout/VerticalAccentList"/>
    <dgm:cxn modelId="{4DB2E523-B847-DB48-ACF3-ABCD8B04458C}" type="presParOf" srcId="{B11EE433-7FA6-1843-84E5-EDB4EDC46076}" destId="{9C5EEAE7-C8E8-D44C-803B-B9EA6AB8FC0C}" srcOrd="1" destOrd="0" presId="urn:microsoft.com/office/officeart/2008/layout/VerticalAccentList"/>
    <dgm:cxn modelId="{64E4B30C-4A4E-EC43-B3F9-F10A264B7404}" type="presParOf" srcId="{B11EE433-7FA6-1843-84E5-EDB4EDC46076}" destId="{4DF5C291-84C6-E940-86E7-538D9ADD13FD}" srcOrd="2" destOrd="0" presId="urn:microsoft.com/office/officeart/2008/layout/VerticalAccentList"/>
    <dgm:cxn modelId="{8796317D-948F-C044-A0F3-4D2C8881F69F}" type="presParOf" srcId="{B11EE433-7FA6-1843-84E5-EDB4EDC46076}" destId="{76B4736B-2A11-0346-9688-85DF7E34C621}" srcOrd="3" destOrd="0" presId="urn:microsoft.com/office/officeart/2008/layout/VerticalAccentList"/>
    <dgm:cxn modelId="{BFBC57CA-E06C-D148-81D7-56B08C3716E2}" type="presParOf" srcId="{B11EE433-7FA6-1843-84E5-EDB4EDC46076}" destId="{8908D632-FBDC-8748-BF57-1FEE8BCE4573}" srcOrd="4" destOrd="0" presId="urn:microsoft.com/office/officeart/2008/layout/VerticalAccentList"/>
    <dgm:cxn modelId="{39C36ADB-0988-244D-9C9F-26A48BDFE106}" type="presParOf" srcId="{B11EE433-7FA6-1843-84E5-EDB4EDC46076}" destId="{F6521CEB-FB50-E141-AC25-FCDFCD108A1D}" srcOrd="5" destOrd="0" presId="urn:microsoft.com/office/officeart/2008/layout/VerticalAccentList"/>
    <dgm:cxn modelId="{4CFDD533-C6F9-4B43-823F-5D1E91FDE1E2}" type="presParOf" srcId="{B11EE433-7FA6-1843-84E5-EDB4EDC46076}" destId="{BC3D293F-02CE-804A-AC34-07D4EE66F46D}" srcOrd="6" destOrd="0" presId="urn:microsoft.com/office/officeart/2008/layout/VerticalAccentList"/>
    <dgm:cxn modelId="{6F87034A-B8BE-7C42-BEE0-6C190F5CAE0B}" type="presParOf" srcId="{BDD9AAEB-A488-DA47-A035-175C88DFF139}" destId="{B780AE0A-0E45-E342-BFA9-951AF926924D}" srcOrd="2" destOrd="0" presId="urn:microsoft.com/office/officeart/2008/layout/VerticalAccentList"/>
    <dgm:cxn modelId="{2FBAD2B2-084E-4D4C-893D-6C86F44BDA06}" type="presParOf" srcId="{BDD9AAEB-A488-DA47-A035-175C88DFF139}" destId="{D74725DA-41A6-C742-A4EF-812952D370D2}" srcOrd="3" destOrd="0" presId="urn:microsoft.com/office/officeart/2008/layout/VerticalAccentList"/>
    <dgm:cxn modelId="{D4973F27-5E3A-E44C-9D41-5CA91C60D728}" type="presParOf" srcId="{D74725DA-41A6-C742-A4EF-812952D370D2}" destId="{3E3FF532-01D5-BC40-A4DE-55845BC8DD33}" srcOrd="0" destOrd="0" presId="urn:microsoft.com/office/officeart/2008/layout/VerticalAccentList"/>
    <dgm:cxn modelId="{B7C55FCF-CD49-014C-B688-208ADE9DDC71}" type="presParOf" srcId="{BDD9AAEB-A488-DA47-A035-175C88DFF139}" destId="{0C2AC077-0B4B-6E44-BE2A-B97107CEA684}" srcOrd="4" destOrd="0" presId="urn:microsoft.com/office/officeart/2008/layout/VerticalAccentList"/>
    <dgm:cxn modelId="{E92833DF-8D24-624A-9CC1-607AA64BB94A}" type="presParOf" srcId="{0C2AC077-0B4B-6E44-BE2A-B97107CEA684}" destId="{AE3EE119-627A-5B43-BDF0-0A78705B22B8}" srcOrd="0" destOrd="0" presId="urn:microsoft.com/office/officeart/2008/layout/VerticalAccentList"/>
    <dgm:cxn modelId="{97CDF90F-BFAA-2C4C-8620-EB1FF18199D7}" type="presParOf" srcId="{0C2AC077-0B4B-6E44-BE2A-B97107CEA684}" destId="{69CD668F-A206-D84D-A231-0C689527E089}" srcOrd="1" destOrd="0" presId="urn:microsoft.com/office/officeart/2008/layout/VerticalAccentList"/>
    <dgm:cxn modelId="{15AB082E-B4FE-AA44-9460-EFEC422BB128}" type="presParOf" srcId="{0C2AC077-0B4B-6E44-BE2A-B97107CEA684}" destId="{D650603D-A3E7-184C-A6F9-D0DF8D8C81FB}" srcOrd="2" destOrd="0" presId="urn:microsoft.com/office/officeart/2008/layout/VerticalAccentList"/>
    <dgm:cxn modelId="{41C022E1-D9ED-A447-971F-787AEE07EF71}" type="presParOf" srcId="{0C2AC077-0B4B-6E44-BE2A-B97107CEA684}" destId="{94E66BC5-1C77-9548-A3CA-23D30CF44D80}" srcOrd="3" destOrd="0" presId="urn:microsoft.com/office/officeart/2008/layout/VerticalAccentList"/>
    <dgm:cxn modelId="{CD76309B-F704-6F4C-8779-448552F91C4B}" type="presParOf" srcId="{0C2AC077-0B4B-6E44-BE2A-B97107CEA684}" destId="{C087BAEF-7BF9-3540-BD34-A8C0838D7FB5}" srcOrd="4" destOrd="0" presId="urn:microsoft.com/office/officeart/2008/layout/VerticalAccentList"/>
    <dgm:cxn modelId="{7901FE5C-EFEC-BA4F-9FC6-8570002B5749}" type="presParOf" srcId="{0C2AC077-0B4B-6E44-BE2A-B97107CEA684}" destId="{7651B404-2D20-3B47-A1C2-B591424FA1F2}" srcOrd="5" destOrd="0" presId="urn:microsoft.com/office/officeart/2008/layout/VerticalAccentList"/>
    <dgm:cxn modelId="{A13F890C-82E2-DD42-B23E-BF2CC4B2EEB5}" type="presParOf" srcId="{0C2AC077-0B4B-6E44-BE2A-B97107CEA684}" destId="{6B8F1D14-76C6-8F46-8CBF-2164B5AB4045}"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F394707-D52C-C649-B743-0A5901E98E74}" type="doc">
      <dgm:prSet loTypeId="urn:microsoft.com/office/officeart/2005/8/layout/list1" loCatId="" qsTypeId="urn:microsoft.com/office/officeart/2005/8/quickstyle/3D2" qsCatId="3D" csTypeId="urn:microsoft.com/office/officeart/2005/8/colors/accent1_3" csCatId="accent1"/>
      <dgm:spPr/>
      <dgm:t>
        <a:bodyPr/>
        <a:lstStyle/>
        <a:p>
          <a:endParaRPr lang="en-US"/>
        </a:p>
      </dgm:t>
    </dgm:pt>
    <dgm:pt modelId="{4AE6E920-C63A-A040-8EA2-A6C9E22CAC26}">
      <dgm:prSet custT="1"/>
      <dgm:spPr/>
      <dgm:t>
        <a:bodyPr/>
        <a:lstStyle/>
        <a:p>
          <a:pPr rtl="0"/>
          <a:r>
            <a:rPr lang="en-US" sz="2000" smtClean="0"/>
            <a:t>Foster youth who can clarify the nature of the problem or weigh in on a proposed program focus</a:t>
          </a:r>
          <a:endParaRPr lang="en-US" sz="2000"/>
        </a:p>
      </dgm:t>
    </dgm:pt>
    <dgm:pt modelId="{29499C50-EA50-8F4D-BD92-EF1536FE792D}" type="parTrans" cxnId="{2B66B310-2E0B-2848-9ED3-FF3BBE09DCAF}">
      <dgm:prSet/>
      <dgm:spPr/>
      <dgm:t>
        <a:bodyPr/>
        <a:lstStyle/>
        <a:p>
          <a:endParaRPr lang="en-US" sz="2000"/>
        </a:p>
      </dgm:t>
    </dgm:pt>
    <dgm:pt modelId="{7D354CC1-1FDF-1C40-BA2C-98F7EDD2C151}" type="sibTrans" cxnId="{2B66B310-2E0B-2848-9ED3-FF3BBE09DCAF}">
      <dgm:prSet/>
      <dgm:spPr/>
      <dgm:t>
        <a:bodyPr/>
        <a:lstStyle/>
        <a:p>
          <a:endParaRPr lang="en-US" sz="2000"/>
        </a:p>
      </dgm:t>
    </dgm:pt>
    <dgm:pt modelId="{C4CE50BB-A177-954F-98C6-32CBE0D88E2A}">
      <dgm:prSet custT="1"/>
      <dgm:spPr/>
      <dgm:t>
        <a:bodyPr/>
        <a:lstStyle/>
        <a:p>
          <a:pPr rtl="0"/>
          <a:r>
            <a:rPr lang="en-US" sz="2000" smtClean="0"/>
            <a:t>Internal stakeholders who are likely to affect actions you’d like to take</a:t>
          </a:r>
          <a:endParaRPr lang="en-US" sz="2000"/>
        </a:p>
      </dgm:t>
    </dgm:pt>
    <dgm:pt modelId="{840D860C-75C6-0B49-9E7D-4D5F047B1DC9}" type="parTrans" cxnId="{647A1EE8-5667-DE40-A57C-0EF84BAE9BB7}">
      <dgm:prSet/>
      <dgm:spPr/>
      <dgm:t>
        <a:bodyPr/>
        <a:lstStyle/>
        <a:p>
          <a:endParaRPr lang="en-US" sz="2000"/>
        </a:p>
      </dgm:t>
    </dgm:pt>
    <dgm:pt modelId="{A5450797-4CA7-E142-9761-B9E68C9B9FAC}" type="sibTrans" cxnId="{647A1EE8-5667-DE40-A57C-0EF84BAE9BB7}">
      <dgm:prSet/>
      <dgm:spPr/>
      <dgm:t>
        <a:bodyPr/>
        <a:lstStyle/>
        <a:p>
          <a:endParaRPr lang="en-US" sz="2000"/>
        </a:p>
      </dgm:t>
    </dgm:pt>
    <dgm:pt modelId="{B05E35CC-A1AB-D741-8B69-D35915C60ADA}">
      <dgm:prSet custT="1"/>
      <dgm:spPr/>
      <dgm:t>
        <a:bodyPr/>
        <a:lstStyle/>
        <a:p>
          <a:pPr rtl="0"/>
          <a:r>
            <a:rPr lang="en-US" sz="2000" smtClean="0"/>
            <a:t>External partners who can offer insights into both problems and potential solutions</a:t>
          </a:r>
          <a:endParaRPr lang="en-US" sz="2000"/>
        </a:p>
      </dgm:t>
    </dgm:pt>
    <dgm:pt modelId="{7A5BBAD4-47E1-A244-ACC6-A14F0353FEB9}" type="parTrans" cxnId="{8ABA146B-DC33-FA4F-9CD9-D60B9E8065DD}">
      <dgm:prSet/>
      <dgm:spPr/>
      <dgm:t>
        <a:bodyPr/>
        <a:lstStyle/>
        <a:p>
          <a:endParaRPr lang="en-US" sz="2000"/>
        </a:p>
      </dgm:t>
    </dgm:pt>
    <dgm:pt modelId="{7875B674-7D50-094A-A488-87319B3CDA69}" type="sibTrans" cxnId="{8ABA146B-DC33-FA4F-9CD9-D60B9E8065DD}">
      <dgm:prSet/>
      <dgm:spPr/>
      <dgm:t>
        <a:bodyPr/>
        <a:lstStyle/>
        <a:p>
          <a:endParaRPr lang="en-US" sz="2000"/>
        </a:p>
      </dgm:t>
    </dgm:pt>
    <dgm:pt modelId="{7C954E92-544A-C646-8F18-47342E59A278}" type="pres">
      <dgm:prSet presAssocID="{2F394707-D52C-C649-B743-0A5901E98E74}" presName="linear" presStyleCnt="0">
        <dgm:presLayoutVars>
          <dgm:dir/>
          <dgm:animLvl val="lvl"/>
          <dgm:resizeHandles val="exact"/>
        </dgm:presLayoutVars>
      </dgm:prSet>
      <dgm:spPr/>
      <dgm:t>
        <a:bodyPr/>
        <a:lstStyle/>
        <a:p>
          <a:endParaRPr lang="en-US"/>
        </a:p>
      </dgm:t>
    </dgm:pt>
    <dgm:pt modelId="{F20FA70E-ED66-F640-94C2-1CFC46932D7F}" type="pres">
      <dgm:prSet presAssocID="{4AE6E920-C63A-A040-8EA2-A6C9E22CAC26}" presName="parentLin" presStyleCnt="0"/>
      <dgm:spPr/>
    </dgm:pt>
    <dgm:pt modelId="{ECB4375A-AD60-0246-9EBD-10D87B56B72C}" type="pres">
      <dgm:prSet presAssocID="{4AE6E920-C63A-A040-8EA2-A6C9E22CAC26}" presName="parentLeftMargin" presStyleLbl="node1" presStyleIdx="0" presStyleCnt="3"/>
      <dgm:spPr/>
      <dgm:t>
        <a:bodyPr/>
        <a:lstStyle/>
        <a:p>
          <a:endParaRPr lang="en-US"/>
        </a:p>
      </dgm:t>
    </dgm:pt>
    <dgm:pt modelId="{8D2D6DCB-F94D-E84F-86F2-3D4015F11F99}" type="pres">
      <dgm:prSet presAssocID="{4AE6E920-C63A-A040-8EA2-A6C9E22CAC26}" presName="parentText" presStyleLbl="node1" presStyleIdx="0" presStyleCnt="3">
        <dgm:presLayoutVars>
          <dgm:chMax val="0"/>
          <dgm:bulletEnabled val="1"/>
        </dgm:presLayoutVars>
      </dgm:prSet>
      <dgm:spPr/>
      <dgm:t>
        <a:bodyPr/>
        <a:lstStyle/>
        <a:p>
          <a:endParaRPr lang="en-US"/>
        </a:p>
      </dgm:t>
    </dgm:pt>
    <dgm:pt modelId="{FD2E578B-7487-7F42-8ED5-D5271E3BC8C7}" type="pres">
      <dgm:prSet presAssocID="{4AE6E920-C63A-A040-8EA2-A6C9E22CAC26}" presName="negativeSpace" presStyleCnt="0"/>
      <dgm:spPr/>
    </dgm:pt>
    <dgm:pt modelId="{712EB916-B29F-DA42-9124-C4DE66CF42A9}" type="pres">
      <dgm:prSet presAssocID="{4AE6E920-C63A-A040-8EA2-A6C9E22CAC26}" presName="childText" presStyleLbl="conFgAcc1" presStyleIdx="0" presStyleCnt="3">
        <dgm:presLayoutVars>
          <dgm:bulletEnabled val="1"/>
        </dgm:presLayoutVars>
      </dgm:prSet>
      <dgm:spPr/>
    </dgm:pt>
    <dgm:pt modelId="{EB2F9EC8-C5DD-964C-AE23-BB00760B5362}" type="pres">
      <dgm:prSet presAssocID="{7D354CC1-1FDF-1C40-BA2C-98F7EDD2C151}" presName="spaceBetweenRectangles" presStyleCnt="0"/>
      <dgm:spPr/>
    </dgm:pt>
    <dgm:pt modelId="{A8064325-35E6-2E44-B23A-2A6D660F9AA2}" type="pres">
      <dgm:prSet presAssocID="{C4CE50BB-A177-954F-98C6-32CBE0D88E2A}" presName="parentLin" presStyleCnt="0"/>
      <dgm:spPr/>
    </dgm:pt>
    <dgm:pt modelId="{DE73B067-2B48-5A4E-8759-A06AF8281E2B}" type="pres">
      <dgm:prSet presAssocID="{C4CE50BB-A177-954F-98C6-32CBE0D88E2A}" presName="parentLeftMargin" presStyleLbl="node1" presStyleIdx="0" presStyleCnt="3"/>
      <dgm:spPr/>
      <dgm:t>
        <a:bodyPr/>
        <a:lstStyle/>
        <a:p>
          <a:endParaRPr lang="en-US"/>
        </a:p>
      </dgm:t>
    </dgm:pt>
    <dgm:pt modelId="{A4E1FB01-3592-D34E-87B6-572B2809A5B1}" type="pres">
      <dgm:prSet presAssocID="{C4CE50BB-A177-954F-98C6-32CBE0D88E2A}" presName="parentText" presStyleLbl="node1" presStyleIdx="1" presStyleCnt="3">
        <dgm:presLayoutVars>
          <dgm:chMax val="0"/>
          <dgm:bulletEnabled val="1"/>
        </dgm:presLayoutVars>
      </dgm:prSet>
      <dgm:spPr/>
      <dgm:t>
        <a:bodyPr/>
        <a:lstStyle/>
        <a:p>
          <a:endParaRPr lang="en-US"/>
        </a:p>
      </dgm:t>
    </dgm:pt>
    <dgm:pt modelId="{4BBCABDB-EBE4-204A-8E2E-B1ADC4457EBD}" type="pres">
      <dgm:prSet presAssocID="{C4CE50BB-A177-954F-98C6-32CBE0D88E2A}" presName="negativeSpace" presStyleCnt="0"/>
      <dgm:spPr/>
    </dgm:pt>
    <dgm:pt modelId="{3F8F5468-89F9-4749-A334-0E3CD715CB69}" type="pres">
      <dgm:prSet presAssocID="{C4CE50BB-A177-954F-98C6-32CBE0D88E2A}" presName="childText" presStyleLbl="conFgAcc1" presStyleIdx="1" presStyleCnt="3">
        <dgm:presLayoutVars>
          <dgm:bulletEnabled val="1"/>
        </dgm:presLayoutVars>
      </dgm:prSet>
      <dgm:spPr/>
    </dgm:pt>
    <dgm:pt modelId="{6CB56A78-4F09-684A-9EE7-F05B17AB0398}" type="pres">
      <dgm:prSet presAssocID="{A5450797-4CA7-E142-9761-B9E68C9B9FAC}" presName="spaceBetweenRectangles" presStyleCnt="0"/>
      <dgm:spPr/>
    </dgm:pt>
    <dgm:pt modelId="{C39EC8FD-B543-2442-956D-FD67E1F006EF}" type="pres">
      <dgm:prSet presAssocID="{B05E35CC-A1AB-D741-8B69-D35915C60ADA}" presName="parentLin" presStyleCnt="0"/>
      <dgm:spPr/>
    </dgm:pt>
    <dgm:pt modelId="{42F087FC-FBC3-E44F-B3EE-CCDFD3114653}" type="pres">
      <dgm:prSet presAssocID="{B05E35CC-A1AB-D741-8B69-D35915C60ADA}" presName="parentLeftMargin" presStyleLbl="node1" presStyleIdx="1" presStyleCnt="3"/>
      <dgm:spPr/>
      <dgm:t>
        <a:bodyPr/>
        <a:lstStyle/>
        <a:p>
          <a:endParaRPr lang="en-US"/>
        </a:p>
      </dgm:t>
    </dgm:pt>
    <dgm:pt modelId="{28946B32-C679-2347-AB52-955E8753EA46}" type="pres">
      <dgm:prSet presAssocID="{B05E35CC-A1AB-D741-8B69-D35915C60ADA}" presName="parentText" presStyleLbl="node1" presStyleIdx="2" presStyleCnt="3">
        <dgm:presLayoutVars>
          <dgm:chMax val="0"/>
          <dgm:bulletEnabled val="1"/>
        </dgm:presLayoutVars>
      </dgm:prSet>
      <dgm:spPr/>
      <dgm:t>
        <a:bodyPr/>
        <a:lstStyle/>
        <a:p>
          <a:endParaRPr lang="en-US"/>
        </a:p>
      </dgm:t>
    </dgm:pt>
    <dgm:pt modelId="{224AFB9B-B482-2E4A-A35F-19DFB5ADDDB7}" type="pres">
      <dgm:prSet presAssocID="{B05E35CC-A1AB-D741-8B69-D35915C60ADA}" presName="negativeSpace" presStyleCnt="0"/>
      <dgm:spPr/>
    </dgm:pt>
    <dgm:pt modelId="{7B3CD440-960C-6544-97C9-9E2BFD30B982}" type="pres">
      <dgm:prSet presAssocID="{B05E35CC-A1AB-D741-8B69-D35915C60ADA}" presName="childText" presStyleLbl="conFgAcc1" presStyleIdx="2" presStyleCnt="3">
        <dgm:presLayoutVars>
          <dgm:bulletEnabled val="1"/>
        </dgm:presLayoutVars>
      </dgm:prSet>
      <dgm:spPr/>
    </dgm:pt>
  </dgm:ptLst>
  <dgm:cxnLst>
    <dgm:cxn modelId="{8ABA146B-DC33-FA4F-9CD9-D60B9E8065DD}" srcId="{2F394707-D52C-C649-B743-0A5901E98E74}" destId="{B05E35CC-A1AB-D741-8B69-D35915C60ADA}" srcOrd="2" destOrd="0" parTransId="{7A5BBAD4-47E1-A244-ACC6-A14F0353FEB9}" sibTransId="{7875B674-7D50-094A-A488-87319B3CDA69}"/>
    <dgm:cxn modelId="{E7B2B52E-9375-B842-8997-B359B517FF25}" type="presOf" srcId="{C4CE50BB-A177-954F-98C6-32CBE0D88E2A}" destId="{DE73B067-2B48-5A4E-8759-A06AF8281E2B}" srcOrd="0" destOrd="0" presId="urn:microsoft.com/office/officeart/2005/8/layout/list1"/>
    <dgm:cxn modelId="{9160948A-4AD7-8D49-B2CD-838BD7D52CAD}" type="presOf" srcId="{4AE6E920-C63A-A040-8EA2-A6C9E22CAC26}" destId="{8D2D6DCB-F94D-E84F-86F2-3D4015F11F99}" srcOrd="1" destOrd="0" presId="urn:microsoft.com/office/officeart/2005/8/layout/list1"/>
    <dgm:cxn modelId="{2B66B310-2E0B-2848-9ED3-FF3BBE09DCAF}" srcId="{2F394707-D52C-C649-B743-0A5901E98E74}" destId="{4AE6E920-C63A-A040-8EA2-A6C9E22CAC26}" srcOrd="0" destOrd="0" parTransId="{29499C50-EA50-8F4D-BD92-EF1536FE792D}" sibTransId="{7D354CC1-1FDF-1C40-BA2C-98F7EDD2C151}"/>
    <dgm:cxn modelId="{4A675C2D-5880-184C-A493-DFE2D60A3956}" type="presOf" srcId="{4AE6E920-C63A-A040-8EA2-A6C9E22CAC26}" destId="{ECB4375A-AD60-0246-9EBD-10D87B56B72C}" srcOrd="0" destOrd="0" presId="urn:microsoft.com/office/officeart/2005/8/layout/list1"/>
    <dgm:cxn modelId="{B842B4B1-11A0-BE4F-9DDE-903D435BEDD2}" type="presOf" srcId="{B05E35CC-A1AB-D741-8B69-D35915C60ADA}" destId="{42F087FC-FBC3-E44F-B3EE-CCDFD3114653}" srcOrd="0" destOrd="0" presId="urn:microsoft.com/office/officeart/2005/8/layout/list1"/>
    <dgm:cxn modelId="{647A1EE8-5667-DE40-A57C-0EF84BAE9BB7}" srcId="{2F394707-D52C-C649-B743-0A5901E98E74}" destId="{C4CE50BB-A177-954F-98C6-32CBE0D88E2A}" srcOrd="1" destOrd="0" parTransId="{840D860C-75C6-0B49-9E7D-4D5F047B1DC9}" sibTransId="{A5450797-4CA7-E142-9761-B9E68C9B9FAC}"/>
    <dgm:cxn modelId="{9A833A2D-C42F-C945-AD57-7DFB3C41FF46}" type="presOf" srcId="{B05E35CC-A1AB-D741-8B69-D35915C60ADA}" destId="{28946B32-C679-2347-AB52-955E8753EA46}" srcOrd="1" destOrd="0" presId="urn:microsoft.com/office/officeart/2005/8/layout/list1"/>
    <dgm:cxn modelId="{EFD8C30E-7F8B-704B-A418-BDC6A8543A27}" type="presOf" srcId="{2F394707-D52C-C649-B743-0A5901E98E74}" destId="{7C954E92-544A-C646-8F18-47342E59A278}" srcOrd="0" destOrd="0" presId="urn:microsoft.com/office/officeart/2005/8/layout/list1"/>
    <dgm:cxn modelId="{3792B37F-E4DD-924D-AA28-DBCC2CD77215}" type="presOf" srcId="{C4CE50BB-A177-954F-98C6-32CBE0D88E2A}" destId="{A4E1FB01-3592-D34E-87B6-572B2809A5B1}" srcOrd="1" destOrd="0" presId="urn:microsoft.com/office/officeart/2005/8/layout/list1"/>
    <dgm:cxn modelId="{7E32A582-245A-E24B-96A3-95F0882E15BE}" type="presParOf" srcId="{7C954E92-544A-C646-8F18-47342E59A278}" destId="{F20FA70E-ED66-F640-94C2-1CFC46932D7F}" srcOrd="0" destOrd="0" presId="urn:microsoft.com/office/officeart/2005/8/layout/list1"/>
    <dgm:cxn modelId="{DCE3229F-3ED3-E04D-9FF8-30BCC196F843}" type="presParOf" srcId="{F20FA70E-ED66-F640-94C2-1CFC46932D7F}" destId="{ECB4375A-AD60-0246-9EBD-10D87B56B72C}" srcOrd="0" destOrd="0" presId="urn:microsoft.com/office/officeart/2005/8/layout/list1"/>
    <dgm:cxn modelId="{9D93CA63-B0BA-E948-99B7-A3E24813AC6B}" type="presParOf" srcId="{F20FA70E-ED66-F640-94C2-1CFC46932D7F}" destId="{8D2D6DCB-F94D-E84F-86F2-3D4015F11F99}" srcOrd="1" destOrd="0" presId="urn:microsoft.com/office/officeart/2005/8/layout/list1"/>
    <dgm:cxn modelId="{2C93DB07-2534-8E40-B328-ADD9D6EC4B82}" type="presParOf" srcId="{7C954E92-544A-C646-8F18-47342E59A278}" destId="{FD2E578B-7487-7F42-8ED5-D5271E3BC8C7}" srcOrd="1" destOrd="0" presId="urn:microsoft.com/office/officeart/2005/8/layout/list1"/>
    <dgm:cxn modelId="{285C7625-1A89-A344-81E2-595D78E0068E}" type="presParOf" srcId="{7C954E92-544A-C646-8F18-47342E59A278}" destId="{712EB916-B29F-DA42-9124-C4DE66CF42A9}" srcOrd="2" destOrd="0" presId="urn:microsoft.com/office/officeart/2005/8/layout/list1"/>
    <dgm:cxn modelId="{F4D456AE-FFCF-E740-A3D2-11A7CFDCCA19}" type="presParOf" srcId="{7C954E92-544A-C646-8F18-47342E59A278}" destId="{EB2F9EC8-C5DD-964C-AE23-BB00760B5362}" srcOrd="3" destOrd="0" presId="urn:microsoft.com/office/officeart/2005/8/layout/list1"/>
    <dgm:cxn modelId="{961175BA-AE9C-BD43-AE98-D3229CDD41C6}" type="presParOf" srcId="{7C954E92-544A-C646-8F18-47342E59A278}" destId="{A8064325-35E6-2E44-B23A-2A6D660F9AA2}" srcOrd="4" destOrd="0" presId="urn:microsoft.com/office/officeart/2005/8/layout/list1"/>
    <dgm:cxn modelId="{B04D790E-4AFE-CF47-9BB3-F34239549A1F}" type="presParOf" srcId="{A8064325-35E6-2E44-B23A-2A6D660F9AA2}" destId="{DE73B067-2B48-5A4E-8759-A06AF8281E2B}" srcOrd="0" destOrd="0" presId="urn:microsoft.com/office/officeart/2005/8/layout/list1"/>
    <dgm:cxn modelId="{17238395-0608-EE49-B5BE-9A049921F7DF}" type="presParOf" srcId="{A8064325-35E6-2E44-B23A-2A6D660F9AA2}" destId="{A4E1FB01-3592-D34E-87B6-572B2809A5B1}" srcOrd="1" destOrd="0" presId="urn:microsoft.com/office/officeart/2005/8/layout/list1"/>
    <dgm:cxn modelId="{B72327D6-6B2B-6848-9C4C-EE11982F12C3}" type="presParOf" srcId="{7C954E92-544A-C646-8F18-47342E59A278}" destId="{4BBCABDB-EBE4-204A-8E2E-B1ADC4457EBD}" srcOrd="5" destOrd="0" presId="urn:microsoft.com/office/officeart/2005/8/layout/list1"/>
    <dgm:cxn modelId="{241F10B2-A6B0-494C-9687-DA1EC18D1402}" type="presParOf" srcId="{7C954E92-544A-C646-8F18-47342E59A278}" destId="{3F8F5468-89F9-4749-A334-0E3CD715CB69}" srcOrd="6" destOrd="0" presId="urn:microsoft.com/office/officeart/2005/8/layout/list1"/>
    <dgm:cxn modelId="{B29F08A5-30DF-CC43-A55F-BE94B5FE3902}" type="presParOf" srcId="{7C954E92-544A-C646-8F18-47342E59A278}" destId="{6CB56A78-4F09-684A-9EE7-F05B17AB0398}" srcOrd="7" destOrd="0" presId="urn:microsoft.com/office/officeart/2005/8/layout/list1"/>
    <dgm:cxn modelId="{87580D89-A3F9-0940-8203-953AFCE3DDA9}" type="presParOf" srcId="{7C954E92-544A-C646-8F18-47342E59A278}" destId="{C39EC8FD-B543-2442-956D-FD67E1F006EF}" srcOrd="8" destOrd="0" presId="urn:microsoft.com/office/officeart/2005/8/layout/list1"/>
    <dgm:cxn modelId="{71080F8B-4E2A-5148-BEED-FB6031238EEC}" type="presParOf" srcId="{C39EC8FD-B543-2442-956D-FD67E1F006EF}" destId="{42F087FC-FBC3-E44F-B3EE-CCDFD3114653}" srcOrd="0" destOrd="0" presId="urn:microsoft.com/office/officeart/2005/8/layout/list1"/>
    <dgm:cxn modelId="{6DBEAE69-A0F3-914C-B752-ABBDE240AF7D}" type="presParOf" srcId="{C39EC8FD-B543-2442-956D-FD67E1F006EF}" destId="{28946B32-C679-2347-AB52-955E8753EA46}" srcOrd="1" destOrd="0" presId="urn:microsoft.com/office/officeart/2005/8/layout/list1"/>
    <dgm:cxn modelId="{73D5794B-FEF4-3B4A-9BEB-6AB7263E6827}" type="presParOf" srcId="{7C954E92-544A-C646-8F18-47342E59A278}" destId="{224AFB9B-B482-2E4A-A35F-19DFB5ADDDB7}" srcOrd="9" destOrd="0" presId="urn:microsoft.com/office/officeart/2005/8/layout/list1"/>
    <dgm:cxn modelId="{8A6D17A7-388A-0B47-9EAE-92E623329B34}" type="presParOf" srcId="{7C954E92-544A-C646-8F18-47342E59A278}" destId="{7B3CD440-960C-6544-97C9-9E2BFD30B98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7CE72B3-8CD4-854B-894A-7125EBA7C878}" type="doc">
      <dgm:prSet loTypeId="urn:microsoft.com/office/officeart/2005/8/layout/matrix3" loCatId="" qsTypeId="urn:microsoft.com/office/officeart/2005/8/quickstyle/3D3" qsCatId="3D" csTypeId="urn:microsoft.com/office/officeart/2005/8/colors/accent4_2" csCatId="accent4" phldr="1"/>
      <dgm:spPr/>
      <dgm:t>
        <a:bodyPr/>
        <a:lstStyle/>
        <a:p>
          <a:endParaRPr lang="en-US"/>
        </a:p>
      </dgm:t>
    </dgm:pt>
    <dgm:pt modelId="{5EE3E538-F992-764D-90DA-13A71BB4B233}">
      <dgm:prSet custT="1"/>
      <dgm:spPr/>
      <dgm:t>
        <a:bodyPr/>
        <a:lstStyle/>
        <a:p>
          <a:pPr rtl="0"/>
          <a:r>
            <a:rPr lang="en-US" sz="2200" dirty="0" smtClean="0"/>
            <a:t>Sometimes the figures—especially regarding degree attainment—can be daunting. </a:t>
          </a:r>
          <a:endParaRPr lang="en-US" sz="2200" dirty="0"/>
        </a:p>
      </dgm:t>
    </dgm:pt>
    <dgm:pt modelId="{57E2352E-C617-AE4B-A55B-25163FF482C3}" type="parTrans" cxnId="{7DD75272-370B-284F-8167-6D15129E01BD}">
      <dgm:prSet/>
      <dgm:spPr/>
      <dgm:t>
        <a:bodyPr/>
        <a:lstStyle/>
        <a:p>
          <a:endParaRPr lang="en-US"/>
        </a:p>
      </dgm:t>
    </dgm:pt>
    <dgm:pt modelId="{D985008A-B580-3041-9F18-88583319BB72}" type="sibTrans" cxnId="{7DD75272-370B-284F-8167-6D15129E01BD}">
      <dgm:prSet/>
      <dgm:spPr/>
      <dgm:t>
        <a:bodyPr/>
        <a:lstStyle/>
        <a:p>
          <a:endParaRPr lang="en-US"/>
        </a:p>
      </dgm:t>
    </dgm:pt>
    <dgm:pt modelId="{288E2F93-EF90-3440-911D-248803C4859C}">
      <dgm:prSet custT="1"/>
      <dgm:spPr/>
      <dgm:t>
        <a:bodyPr/>
        <a:lstStyle/>
        <a:p>
          <a:pPr rtl="0"/>
          <a:r>
            <a:rPr lang="en-US" sz="2200" smtClean="0"/>
            <a:t>Remember to look at the bright spots and not just at the disappointing figures </a:t>
          </a:r>
          <a:endParaRPr lang="en-US" sz="2200"/>
        </a:p>
      </dgm:t>
    </dgm:pt>
    <dgm:pt modelId="{9D6CB9D8-BCE2-2F45-8A34-1ED4D0AD8AD5}" type="parTrans" cxnId="{194976C1-6AC9-A344-A5FC-1050961881A7}">
      <dgm:prSet/>
      <dgm:spPr/>
      <dgm:t>
        <a:bodyPr/>
        <a:lstStyle/>
        <a:p>
          <a:endParaRPr lang="en-US"/>
        </a:p>
      </dgm:t>
    </dgm:pt>
    <dgm:pt modelId="{AE7E8C54-117A-F34B-B78E-651D0DA0A7FB}" type="sibTrans" cxnId="{194976C1-6AC9-A344-A5FC-1050961881A7}">
      <dgm:prSet/>
      <dgm:spPr/>
      <dgm:t>
        <a:bodyPr/>
        <a:lstStyle/>
        <a:p>
          <a:endParaRPr lang="en-US"/>
        </a:p>
      </dgm:t>
    </dgm:pt>
    <dgm:pt modelId="{F63A2EEB-EB66-804E-9CBC-295811C37F67}">
      <dgm:prSet custT="1"/>
      <dgm:spPr/>
      <dgm:t>
        <a:bodyPr/>
        <a:lstStyle/>
        <a:p>
          <a:pPr rtl="0"/>
          <a:r>
            <a:rPr lang="en-US" sz="2200" smtClean="0"/>
            <a:t>Don’t try to remedy everything—pick a discrete area of focus where you can focus your efforts</a:t>
          </a:r>
          <a:endParaRPr lang="en-US" sz="2200"/>
        </a:p>
      </dgm:t>
    </dgm:pt>
    <dgm:pt modelId="{2A3BDAC1-9321-F24A-BDA9-D6AA53DA913B}" type="parTrans" cxnId="{21C7CC4E-03C9-1946-BA82-FF2FB6231A34}">
      <dgm:prSet/>
      <dgm:spPr/>
      <dgm:t>
        <a:bodyPr/>
        <a:lstStyle/>
        <a:p>
          <a:endParaRPr lang="en-US"/>
        </a:p>
      </dgm:t>
    </dgm:pt>
    <dgm:pt modelId="{59933C9C-074F-8A47-807F-A781BEE67A27}" type="sibTrans" cxnId="{21C7CC4E-03C9-1946-BA82-FF2FB6231A34}">
      <dgm:prSet/>
      <dgm:spPr/>
      <dgm:t>
        <a:bodyPr/>
        <a:lstStyle/>
        <a:p>
          <a:endParaRPr lang="en-US"/>
        </a:p>
      </dgm:t>
    </dgm:pt>
    <dgm:pt modelId="{12186A6B-5A33-8449-B9F0-9E343ED2DE97}">
      <dgm:prSet/>
      <dgm:spPr/>
      <dgm:t>
        <a:bodyPr/>
        <a:lstStyle/>
        <a:p>
          <a:pPr rtl="0"/>
          <a:r>
            <a:rPr lang="en-US" smtClean="0"/>
            <a:t>Think about where you have an ability to make a change and get started there</a:t>
          </a:r>
          <a:endParaRPr lang="en-US"/>
        </a:p>
      </dgm:t>
    </dgm:pt>
    <dgm:pt modelId="{31A987DC-3DB0-C645-B0EB-ACCAC7F6E3CB}" type="parTrans" cxnId="{7E6BB9BF-C39B-BD44-9594-1CA96711CE2D}">
      <dgm:prSet/>
      <dgm:spPr/>
      <dgm:t>
        <a:bodyPr/>
        <a:lstStyle/>
        <a:p>
          <a:endParaRPr lang="en-US"/>
        </a:p>
      </dgm:t>
    </dgm:pt>
    <dgm:pt modelId="{CE6E2473-534D-7C4C-AF6A-B8CA40C74607}" type="sibTrans" cxnId="{7E6BB9BF-C39B-BD44-9594-1CA96711CE2D}">
      <dgm:prSet/>
      <dgm:spPr/>
      <dgm:t>
        <a:bodyPr/>
        <a:lstStyle/>
        <a:p>
          <a:endParaRPr lang="en-US"/>
        </a:p>
      </dgm:t>
    </dgm:pt>
    <dgm:pt modelId="{0C453E83-450C-7C44-BE5D-1FB0E8C1BA30}" type="pres">
      <dgm:prSet presAssocID="{47CE72B3-8CD4-854B-894A-7125EBA7C878}" presName="matrix" presStyleCnt="0">
        <dgm:presLayoutVars>
          <dgm:chMax val="1"/>
          <dgm:dir/>
          <dgm:resizeHandles val="exact"/>
        </dgm:presLayoutVars>
      </dgm:prSet>
      <dgm:spPr/>
      <dgm:t>
        <a:bodyPr/>
        <a:lstStyle/>
        <a:p>
          <a:endParaRPr lang="en-US"/>
        </a:p>
      </dgm:t>
    </dgm:pt>
    <dgm:pt modelId="{2ED13C38-2534-F549-B0C0-CB141F3F7E60}" type="pres">
      <dgm:prSet presAssocID="{47CE72B3-8CD4-854B-894A-7125EBA7C878}" presName="diamond" presStyleLbl="bgShp" presStyleIdx="0" presStyleCnt="1"/>
      <dgm:spPr/>
    </dgm:pt>
    <dgm:pt modelId="{3CFCC75A-70A4-7241-BBAB-5CAAA7462BCB}" type="pres">
      <dgm:prSet presAssocID="{47CE72B3-8CD4-854B-894A-7125EBA7C878}" presName="quad1" presStyleLbl="node1" presStyleIdx="0" presStyleCnt="4" custScaleX="167340" custLinFactNeighborX="-40442">
        <dgm:presLayoutVars>
          <dgm:chMax val="0"/>
          <dgm:chPref val="0"/>
          <dgm:bulletEnabled val="1"/>
        </dgm:presLayoutVars>
      </dgm:prSet>
      <dgm:spPr/>
      <dgm:t>
        <a:bodyPr/>
        <a:lstStyle/>
        <a:p>
          <a:endParaRPr lang="en-US"/>
        </a:p>
      </dgm:t>
    </dgm:pt>
    <dgm:pt modelId="{BE405C75-BA62-E84A-BDB6-790751839EA2}" type="pres">
      <dgm:prSet presAssocID="{47CE72B3-8CD4-854B-894A-7125EBA7C878}" presName="quad2" presStyleLbl="node1" presStyleIdx="1" presStyleCnt="4" custScaleX="167340" custLinFactNeighborX="44486">
        <dgm:presLayoutVars>
          <dgm:chMax val="0"/>
          <dgm:chPref val="0"/>
          <dgm:bulletEnabled val="1"/>
        </dgm:presLayoutVars>
      </dgm:prSet>
      <dgm:spPr/>
      <dgm:t>
        <a:bodyPr/>
        <a:lstStyle/>
        <a:p>
          <a:endParaRPr lang="en-US"/>
        </a:p>
      </dgm:t>
    </dgm:pt>
    <dgm:pt modelId="{4D3A769A-85B4-4247-B96C-4B44A49820F3}" type="pres">
      <dgm:prSet presAssocID="{47CE72B3-8CD4-854B-894A-7125EBA7C878}" presName="quad3" presStyleLbl="node1" presStyleIdx="2" presStyleCnt="4" custScaleX="167340" custLinFactNeighborX="-40442">
        <dgm:presLayoutVars>
          <dgm:chMax val="0"/>
          <dgm:chPref val="0"/>
          <dgm:bulletEnabled val="1"/>
        </dgm:presLayoutVars>
      </dgm:prSet>
      <dgm:spPr/>
      <dgm:t>
        <a:bodyPr/>
        <a:lstStyle/>
        <a:p>
          <a:endParaRPr lang="en-US"/>
        </a:p>
      </dgm:t>
    </dgm:pt>
    <dgm:pt modelId="{EF584B35-1A2D-B741-9F89-7FCE23C18FDC}" type="pres">
      <dgm:prSet presAssocID="{47CE72B3-8CD4-854B-894A-7125EBA7C878}" presName="quad4" presStyleLbl="node1" presStyleIdx="3" presStyleCnt="4" custScaleX="167340" custLinFactNeighborX="44490">
        <dgm:presLayoutVars>
          <dgm:chMax val="0"/>
          <dgm:chPref val="0"/>
          <dgm:bulletEnabled val="1"/>
        </dgm:presLayoutVars>
      </dgm:prSet>
      <dgm:spPr/>
      <dgm:t>
        <a:bodyPr/>
        <a:lstStyle/>
        <a:p>
          <a:endParaRPr lang="en-US"/>
        </a:p>
      </dgm:t>
    </dgm:pt>
  </dgm:ptLst>
  <dgm:cxnLst>
    <dgm:cxn modelId="{590D8190-C6BA-DA4D-8E4A-3F01673F638A}" type="presOf" srcId="{288E2F93-EF90-3440-911D-248803C4859C}" destId="{BE405C75-BA62-E84A-BDB6-790751839EA2}" srcOrd="0" destOrd="0" presId="urn:microsoft.com/office/officeart/2005/8/layout/matrix3"/>
    <dgm:cxn modelId="{B3AB35D3-F904-5548-9922-8882B3BBE7C6}" type="presOf" srcId="{5EE3E538-F992-764D-90DA-13A71BB4B233}" destId="{3CFCC75A-70A4-7241-BBAB-5CAAA7462BCB}" srcOrd="0" destOrd="0" presId="urn:microsoft.com/office/officeart/2005/8/layout/matrix3"/>
    <dgm:cxn modelId="{99276A7C-D7F2-674F-94D1-2A61906CFFA1}" type="presOf" srcId="{F63A2EEB-EB66-804E-9CBC-295811C37F67}" destId="{4D3A769A-85B4-4247-B96C-4B44A49820F3}" srcOrd="0" destOrd="0" presId="urn:microsoft.com/office/officeart/2005/8/layout/matrix3"/>
    <dgm:cxn modelId="{914F0123-08A9-2245-8521-9CA652640587}" type="presOf" srcId="{47CE72B3-8CD4-854B-894A-7125EBA7C878}" destId="{0C453E83-450C-7C44-BE5D-1FB0E8C1BA30}" srcOrd="0" destOrd="0" presId="urn:microsoft.com/office/officeart/2005/8/layout/matrix3"/>
    <dgm:cxn modelId="{194976C1-6AC9-A344-A5FC-1050961881A7}" srcId="{47CE72B3-8CD4-854B-894A-7125EBA7C878}" destId="{288E2F93-EF90-3440-911D-248803C4859C}" srcOrd="1" destOrd="0" parTransId="{9D6CB9D8-BCE2-2F45-8A34-1ED4D0AD8AD5}" sibTransId="{AE7E8C54-117A-F34B-B78E-651D0DA0A7FB}"/>
    <dgm:cxn modelId="{A7748AD2-8D41-E549-B895-5597E56EB47A}" type="presOf" srcId="{12186A6B-5A33-8449-B9F0-9E343ED2DE97}" destId="{EF584B35-1A2D-B741-9F89-7FCE23C18FDC}" srcOrd="0" destOrd="0" presId="urn:microsoft.com/office/officeart/2005/8/layout/matrix3"/>
    <dgm:cxn modelId="{7E6BB9BF-C39B-BD44-9594-1CA96711CE2D}" srcId="{47CE72B3-8CD4-854B-894A-7125EBA7C878}" destId="{12186A6B-5A33-8449-B9F0-9E343ED2DE97}" srcOrd="3" destOrd="0" parTransId="{31A987DC-3DB0-C645-B0EB-ACCAC7F6E3CB}" sibTransId="{CE6E2473-534D-7C4C-AF6A-B8CA40C74607}"/>
    <dgm:cxn modelId="{7DD75272-370B-284F-8167-6D15129E01BD}" srcId="{47CE72B3-8CD4-854B-894A-7125EBA7C878}" destId="{5EE3E538-F992-764D-90DA-13A71BB4B233}" srcOrd="0" destOrd="0" parTransId="{57E2352E-C617-AE4B-A55B-25163FF482C3}" sibTransId="{D985008A-B580-3041-9F18-88583319BB72}"/>
    <dgm:cxn modelId="{21C7CC4E-03C9-1946-BA82-FF2FB6231A34}" srcId="{47CE72B3-8CD4-854B-894A-7125EBA7C878}" destId="{F63A2EEB-EB66-804E-9CBC-295811C37F67}" srcOrd="2" destOrd="0" parTransId="{2A3BDAC1-9321-F24A-BDA9-D6AA53DA913B}" sibTransId="{59933C9C-074F-8A47-807F-A781BEE67A27}"/>
    <dgm:cxn modelId="{3FBEF6CF-3F3F-924A-8080-5DF94A4ADCF6}" type="presParOf" srcId="{0C453E83-450C-7C44-BE5D-1FB0E8C1BA30}" destId="{2ED13C38-2534-F549-B0C0-CB141F3F7E60}" srcOrd="0" destOrd="0" presId="urn:microsoft.com/office/officeart/2005/8/layout/matrix3"/>
    <dgm:cxn modelId="{39F7CCEF-ADC4-B043-91B1-5CD835082BBF}" type="presParOf" srcId="{0C453E83-450C-7C44-BE5D-1FB0E8C1BA30}" destId="{3CFCC75A-70A4-7241-BBAB-5CAAA7462BCB}" srcOrd="1" destOrd="0" presId="urn:microsoft.com/office/officeart/2005/8/layout/matrix3"/>
    <dgm:cxn modelId="{32F36AB5-31CE-D642-B666-0BA9CE2C28CD}" type="presParOf" srcId="{0C453E83-450C-7C44-BE5D-1FB0E8C1BA30}" destId="{BE405C75-BA62-E84A-BDB6-790751839EA2}" srcOrd="2" destOrd="0" presId="urn:microsoft.com/office/officeart/2005/8/layout/matrix3"/>
    <dgm:cxn modelId="{325021F3-E150-5441-883B-30625EF52368}" type="presParOf" srcId="{0C453E83-450C-7C44-BE5D-1FB0E8C1BA30}" destId="{4D3A769A-85B4-4247-B96C-4B44A49820F3}" srcOrd="3" destOrd="0" presId="urn:microsoft.com/office/officeart/2005/8/layout/matrix3"/>
    <dgm:cxn modelId="{C0227E86-631E-4748-A0D5-A88C6808F2DF}" type="presParOf" srcId="{0C453E83-450C-7C44-BE5D-1FB0E8C1BA30}" destId="{EF584B35-1A2D-B741-9F89-7FCE23C18FDC}"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D0100B-0A23-0E45-8898-954F30DD7E02}" type="doc">
      <dgm:prSet loTypeId="urn:microsoft.com/office/officeart/2005/8/layout/process4" loCatId="" qsTypeId="urn:microsoft.com/office/officeart/2005/8/quickstyle/simple4" qsCatId="simple" csTypeId="urn:microsoft.com/office/officeart/2005/8/colors/colorful1" csCatId="colorful" phldr="1"/>
      <dgm:spPr/>
      <dgm:t>
        <a:bodyPr/>
        <a:lstStyle/>
        <a:p>
          <a:endParaRPr lang="en-US"/>
        </a:p>
      </dgm:t>
    </dgm:pt>
    <dgm:pt modelId="{413D8F00-F824-E346-8CB4-650138E77689}">
      <dgm:prSet custT="1"/>
      <dgm:spPr/>
      <dgm:t>
        <a:bodyPr/>
        <a:lstStyle/>
        <a:p>
          <a:pPr rtl="0"/>
          <a:r>
            <a:rPr lang="en-US" sz="2000" dirty="0" smtClean="0"/>
            <a:t>First draw what those pathways might be like right now</a:t>
          </a:r>
          <a:endParaRPr lang="en-US" sz="2000" dirty="0"/>
        </a:p>
      </dgm:t>
    </dgm:pt>
    <dgm:pt modelId="{7FAD1A11-629D-AE42-B7D2-4035BEB1BD96}" type="parTrans" cxnId="{3CB1187D-5675-5F4E-9F15-D35292663320}">
      <dgm:prSet/>
      <dgm:spPr/>
      <dgm:t>
        <a:bodyPr/>
        <a:lstStyle/>
        <a:p>
          <a:endParaRPr lang="en-US"/>
        </a:p>
      </dgm:t>
    </dgm:pt>
    <dgm:pt modelId="{79CF6A98-3897-BD48-BF22-A01CA8D734A1}" type="sibTrans" cxnId="{3CB1187D-5675-5F4E-9F15-D35292663320}">
      <dgm:prSet/>
      <dgm:spPr/>
      <dgm:t>
        <a:bodyPr/>
        <a:lstStyle/>
        <a:p>
          <a:endParaRPr lang="en-US"/>
        </a:p>
      </dgm:t>
    </dgm:pt>
    <dgm:pt modelId="{ED09BA77-CB82-4743-910B-C4EF1045EED2}">
      <dgm:prSet custT="1"/>
      <dgm:spPr/>
      <dgm:t>
        <a:bodyPr/>
        <a:lstStyle/>
        <a:p>
          <a:pPr rtl="0"/>
          <a:r>
            <a:rPr lang="en-US" sz="2000" dirty="0" smtClean="0"/>
            <a:t>Put the data points you have on these pathways</a:t>
          </a:r>
          <a:endParaRPr lang="en-US" sz="2000" dirty="0"/>
        </a:p>
      </dgm:t>
    </dgm:pt>
    <dgm:pt modelId="{654C5D7C-B9D2-5347-BB0D-D10FE360B407}" type="parTrans" cxnId="{0E01EB43-944F-0545-B41D-5647DAD2E7F9}">
      <dgm:prSet/>
      <dgm:spPr/>
      <dgm:t>
        <a:bodyPr/>
        <a:lstStyle/>
        <a:p>
          <a:endParaRPr lang="en-US"/>
        </a:p>
      </dgm:t>
    </dgm:pt>
    <dgm:pt modelId="{76DCFAAD-F279-E240-82E8-7C98BDEAE45E}" type="sibTrans" cxnId="{0E01EB43-944F-0545-B41D-5647DAD2E7F9}">
      <dgm:prSet/>
      <dgm:spPr/>
      <dgm:t>
        <a:bodyPr/>
        <a:lstStyle/>
        <a:p>
          <a:endParaRPr lang="en-US"/>
        </a:p>
      </dgm:t>
    </dgm:pt>
    <dgm:pt modelId="{4CC5B679-7533-0440-961B-A148B57DD8D1}">
      <dgm:prSet custT="1"/>
      <dgm:spPr/>
      <dgm:t>
        <a:bodyPr/>
        <a:lstStyle/>
        <a:p>
          <a:pPr rtl="0"/>
          <a:r>
            <a:rPr lang="en-US" sz="2000" dirty="0" smtClean="0"/>
            <a:t>Draw what the ideal pathway might be like—starting from a successful outcome and including external partners</a:t>
          </a:r>
          <a:endParaRPr lang="en-US" sz="2000" dirty="0"/>
        </a:p>
      </dgm:t>
    </dgm:pt>
    <dgm:pt modelId="{AF92D54A-3A87-C34F-BEBB-9B1EF2072438}" type="parTrans" cxnId="{86FF3ED7-ACE6-5F40-B498-1705BD10ED18}">
      <dgm:prSet/>
      <dgm:spPr/>
      <dgm:t>
        <a:bodyPr/>
        <a:lstStyle/>
        <a:p>
          <a:endParaRPr lang="en-US"/>
        </a:p>
      </dgm:t>
    </dgm:pt>
    <dgm:pt modelId="{A2569F49-A784-0941-B783-2837453F70F7}" type="sibTrans" cxnId="{86FF3ED7-ACE6-5F40-B498-1705BD10ED18}">
      <dgm:prSet/>
      <dgm:spPr/>
      <dgm:t>
        <a:bodyPr/>
        <a:lstStyle/>
        <a:p>
          <a:endParaRPr lang="en-US"/>
        </a:p>
      </dgm:t>
    </dgm:pt>
    <dgm:pt modelId="{B43DE748-FE30-3E40-BCEB-5CB24F228A16}">
      <dgm:prSet custT="1"/>
      <dgm:spPr/>
      <dgm:t>
        <a:bodyPr/>
        <a:lstStyle/>
        <a:p>
          <a:pPr rtl="0"/>
          <a:r>
            <a:rPr lang="en-US" sz="2000" dirty="0" smtClean="0"/>
            <a:t>Identify where you would need to focus your efforts –and with whom—to make the reality more like the ideal</a:t>
          </a:r>
          <a:endParaRPr lang="en-US" sz="2000" dirty="0"/>
        </a:p>
      </dgm:t>
    </dgm:pt>
    <dgm:pt modelId="{A56B5A0C-912E-5E4A-AEA8-B6490BA29AAE}" type="parTrans" cxnId="{799FA73E-B168-B649-98F6-7D210EEB145A}">
      <dgm:prSet/>
      <dgm:spPr/>
      <dgm:t>
        <a:bodyPr/>
        <a:lstStyle/>
        <a:p>
          <a:endParaRPr lang="en-US"/>
        </a:p>
      </dgm:t>
    </dgm:pt>
    <dgm:pt modelId="{6974214C-2AE0-D94C-A6CD-A48E03E75317}" type="sibTrans" cxnId="{799FA73E-B168-B649-98F6-7D210EEB145A}">
      <dgm:prSet/>
      <dgm:spPr/>
      <dgm:t>
        <a:bodyPr/>
        <a:lstStyle/>
        <a:p>
          <a:endParaRPr lang="en-US"/>
        </a:p>
      </dgm:t>
    </dgm:pt>
    <dgm:pt modelId="{939E67F4-0FCB-064C-8B74-1A5814A047DA}" type="pres">
      <dgm:prSet presAssocID="{5DD0100B-0A23-0E45-8898-954F30DD7E02}" presName="Name0" presStyleCnt="0">
        <dgm:presLayoutVars>
          <dgm:dir/>
          <dgm:animLvl val="lvl"/>
          <dgm:resizeHandles val="exact"/>
        </dgm:presLayoutVars>
      </dgm:prSet>
      <dgm:spPr/>
      <dgm:t>
        <a:bodyPr/>
        <a:lstStyle/>
        <a:p>
          <a:endParaRPr lang="en-US"/>
        </a:p>
      </dgm:t>
    </dgm:pt>
    <dgm:pt modelId="{D837E994-3189-C942-A350-643CD85A6117}" type="pres">
      <dgm:prSet presAssocID="{B43DE748-FE30-3E40-BCEB-5CB24F228A16}" presName="boxAndChildren" presStyleCnt="0"/>
      <dgm:spPr/>
    </dgm:pt>
    <dgm:pt modelId="{C0C13080-4AEB-B041-A64C-0EDE4C84EF0B}" type="pres">
      <dgm:prSet presAssocID="{B43DE748-FE30-3E40-BCEB-5CB24F228A16}" presName="parentTextBox" presStyleLbl="node1" presStyleIdx="0" presStyleCnt="4"/>
      <dgm:spPr/>
      <dgm:t>
        <a:bodyPr/>
        <a:lstStyle/>
        <a:p>
          <a:endParaRPr lang="en-US"/>
        </a:p>
      </dgm:t>
    </dgm:pt>
    <dgm:pt modelId="{2A2EE52E-712D-8F44-A439-617D59DE644C}" type="pres">
      <dgm:prSet presAssocID="{A2569F49-A784-0941-B783-2837453F70F7}" presName="sp" presStyleCnt="0"/>
      <dgm:spPr/>
    </dgm:pt>
    <dgm:pt modelId="{B9C0E929-8789-D548-90D9-A8ABC3725B67}" type="pres">
      <dgm:prSet presAssocID="{4CC5B679-7533-0440-961B-A148B57DD8D1}" presName="arrowAndChildren" presStyleCnt="0"/>
      <dgm:spPr/>
    </dgm:pt>
    <dgm:pt modelId="{BA7A780F-1C6B-5A42-8E2F-8C2382E5CFC6}" type="pres">
      <dgm:prSet presAssocID="{4CC5B679-7533-0440-961B-A148B57DD8D1}" presName="parentTextArrow" presStyleLbl="node1" presStyleIdx="1" presStyleCnt="4"/>
      <dgm:spPr/>
      <dgm:t>
        <a:bodyPr/>
        <a:lstStyle/>
        <a:p>
          <a:endParaRPr lang="en-US"/>
        </a:p>
      </dgm:t>
    </dgm:pt>
    <dgm:pt modelId="{B89C9E03-0161-724C-B704-317F90C2B505}" type="pres">
      <dgm:prSet presAssocID="{76DCFAAD-F279-E240-82E8-7C98BDEAE45E}" presName="sp" presStyleCnt="0"/>
      <dgm:spPr/>
    </dgm:pt>
    <dgm:pt modelId="{DA49F4B9-710C-6340-84C8-EC99FBE850F4}" type="pres">
      <dgm:prSet presAssocID="{ED09BA77-CB82-4743-910B-C4EF1045EED2}" presName="arrowAndChildren" presStyleCnt="0"/>
      <dgm:spPr/>
    </dgm:pt>
    <dgm:pt modelId="{994A04ED-846D-7B4D-BBCA-E773635604A0}" type="pres">
      <dgm:prSet presAssocID="{ED09BA77-CB82-4743-910B-C4EF1045EED2}" presName="parentTextArrow" presStyleLbl="node1" presStyleIdx="2" presStyleCnt="4"/>
      <dgm:spPr/>
      <dgm:t>
        <a:bodyPr/>
        <a:lstStyle/>
        <a:p>
          <a:endParaRPr lang="en-US"/>
        </a:p>
      </dgm:t>
    </dgm:pt>
    <dgm:pt modelId="{AEAB35B8-C099-8C47-A88B-692E41701F92}" type="pres">
      <dgm:prSet presAssocID="{79CF6A98-3897-BD48-BF22-A01CA8D734A1}" presName="sp" presStyleCnt="0"/>
      <dgm:spPr/>
    </dgm:pt>
    <dgm:pt modelId="{876F016F-C607-784F-854E-785C1DE8F86D}" type="pres">
      <dgm:prSet presAssocID="{413D8F00-F824-E346-8CB4-650138E77689}" presName="arrowAndChildren" presStyleCnt="0"/>
      <dgm:spPr/>
    </dgm:pt>
    <dgm:pt modelId="{7D549187-EA68-DE4F-908A-027E2191ECF3}" type="pres">
      <dgm:prSet presAssocID="{413D8F00-F824-E346-8CB4-650138E77689}" presName="parentTextArrow" presStyleLbl="node1" presStyleIdx="3" presStyleCnt="4"/>
      <dgm:spPr/>
      <dgm:t>
        <a:bodyPr/>
        <a:lstStyle/>
        <a:p>
          <a:endParaRPr lang="en-US"/>
        </a:p>
      </dgm:t>
    </dgm:pt>
  </dgm:ptLst>
  <dgm:cxnLst>
    <dgm:cxn modelId="{3CB1187D-5675-5F4E-9F15-D35292663320}" srcId="{5DD0100B-0A23-0E45-8898-954F30DD7E02}" destId="{413D8F00-F824-E346-8CB4-650138E77689}" srcOrd="0" destOrd="0" parTransId="{7FAD1A11-629D-AE42-B7D2-4035BEB1BD96}" sibTransId="{79CF6A98-3897-BD48-BF22-A01CA8D734A1}"/>
    <dgm:cxn modelId="{0E01EB43-944F-0545-B41D-5647DAD2E7F9}" srcId="{5DD0100B-0A23-0E45-8898-954F30DD7E02}" destId="{ED09BA77-CB82-4743-910B-C4EF1045EED2}" srcOrd="1" destOrd="0" parTransId="{654C5D7C-B9D2-5347-BB0D-D10FE360B407}" sibTransId="{76DCFAAD-F279-E240-82E8-7C98BDEAE45E}"/>
    <dgm:cxn modelId="{2932BF35-82D2-A045-A98B-5E08C14E6C74}" type="presOf" srcId="{413D8F00-F824-E346-8CB4-650138E77689}" destId="{7D549187-EA68-DE4F-908A-027E2191ECF3}" srcOrd="0" destOrd="0" presId="urn:microsoft.com/office/officeart/2005/8/layout/process4"/>
    <dgm:cxn modelId="{1DF11133-861D-1243-A51E-871FBF9BC800}" type="presOf" srcId="{ED09BA77-CB82-4743-910B-C4EF1045EED2}" destId="{994A04ED-846D-7B4D-BBCA-E773635604A0}" srcOrd="0" destOrd="0" presId="urn:microsoft.com/office/officeart/2005/8/layout/process4"/>
    <dgm:cxn modelId="{59D5CF4E-EF33-044B-BA1E-7AADAB005741}" type="presOf" srcId="{5DD0100B-0A23-0E45-8898-954F30DD7E02}" destId="{939E67F4-0FCB-064C-8B74-1A5814A047DA}" srcOrd="0" destOrd="0" presId="urn:microsoft.com/office/officeart/2005/8/layout/process4"/>
    <dgm:cxn modelId="{45DB5AE0-F365-C640-A03A-D1035E89BA55}" type="presOf" srcId="{4CC5B679-7533-0440-961B-A148B57DD8D1}" destId="{BA7A780F-1C6B-5A42-8E2F-8C2382E5CFC6}" srcOrd="0" destOrd="0" presId="urn:microsoft.com/office/officeart/2005/8/layout/process4"/>
    <dgm:cxn modelId="{ECC00EE2-BE16-3443-A0ED-C6B37ED75776}" type="presOf" srcId="{B43DE748-FE30-3E40-BCEB-5CB24F228A16}" destId="{C0C13080-4AEB-B041-A64C-0EDE4C84EF0B}" srcOrd="0" destOrd="0" presId="urn:microsoft.com/office/officeart/2005/8/layout/process4"/>
    <dgm:cxn modelId="{86FF3ED7-ACE6-5F40-B498-1705BD10ED18}" srcId="{5DD0100B-0A23-0E45-8898-954F30DD7E02}" destId="{4CC5B679-7533-0440-961B-A148B57DD8D1}" srcOrd="2" destOrd="0" parTransId="{AF92D54A-3A87-C34F-BEBB-9B1EF2072438}" sibTransId="{A2569F49-A784-0941-B783-2837453F70F7}"/>
    <dgm:cxn modelId="{799FA73E-B168-B649-98F6-7D210EEB145A}" srcId="{5DD0100B-0A23-0E45-8898-954F30DD7E02}" destId="{B43DE748-FE30-3E40-BCEB-5CB24F228A16}" srcOrd="3" destOrd="0" parTransId="{A56B5A0C-912E-5E4A-AEA8-B6490BA29AAE}" sibTransId="{6974214C-2AE0-D94C-A6CD-A48E03E75317}"/>
    <dgm:cxn modelId="{C7D96310-7DB5-6B4D-9992-93B893852FB7}" type="presParOf" srcId="{939E67F4-0FCB-064C-8B74-1A5814A047DA}" destId="{D837E994-3189-C942-A350-643CD85A6117}" srcOrd="0" destOrd="0" presId="urn:microsoft.com/office/officeart/2005/8/layout/process4"/>
    <dgm:cxn modelId="{0B17E10F-E65F-6242-B736-E417AC9DA5CE}" type="presParOf" srcId="{D837E994-3189-C942-A350-643CD85A6117}" destId="{C0C13080-4AEB-B041-A64C-0EDE4C84EF0B}" srcOrd="0" destOrd="0" presId="urn:microsoft.com/office/officeart/2005/8/layout/process4"/>
    <dgm:cxn modelId="{56E14E26-6FC5-5448-800B-B3903A7FC1DE}" type="presParOf" srcId="{939E67F4-0FCB-064C-8B74-1A5814A047DA}" destId="{2A2EE52E-712D-8F44-A439-617D59DE644C}" srcOrd="1" destOrd="0" presId="urn:microsoft.com/office/officeart/2005/8/layout/process4"/>
    <dgm:cxn modelId="{17ED2EE4-3D0B-9244-8BF5-4854CF97D824}" type="presParOf" srcId="{939E67F4-0FCB-064C-8B74-1A5814A047DA}" destId="{B9C0E929-8789-D548-90D9-A8ABC3725B67}" srcOrd="2" destOrd="0" presId="urn:microsoft.com/office/officeart/2005/8/layout/process4"/>
    <dgm:cxn modelId="{7443E3C9-D066-9540-853C-DC6DAA0DF689}" type="presParOf" srcId="{B9C0E929-8789-D548-90D9-A8ABC3725B67}" destId="{BA7A780F-1C6B-5A42-8E2F-8C2382E5CFC6}" srcOrd="0" destOrd="0" presId="urn:microsoft.com/office/officeart/2005/8/layout/process4"/>
    <dgm:cxn modelId="{FFE1304E-9781-4643-BF71-A25BF32BF34A}" type="presParOf" srcId="{939E67F4-0FCB-064C-8B74-1A5814A047DA}" destId="{B89C9E03-0161-724C-B704-317F90C2B505}" srcOrd="3" destOrd="0" presId="urn:microsoft.com/office/officeart/2005/8/layout/process4"/>
    <dgm:cxn modelId="{DE70E98B-5D2D-B244-9E5D-2ABA7A60B7CB}" type="presParOf" srcId="{939E67F4-0FCB-064C-8B74-1A5814A047DA}" destId="{DA49F4B9-710C-6340-84C8-EC99FBE850F4}" srcOrd="4" destOrd="0" presId="urn:microsoft.com/office/officeart/2005/8/layout/process4"/>
    <dgm:cxn modelId="{CD5E539F-847C-B746-A0C9-21AFBCC1ED8C}" type="presParOf" srcId="{DA49F4B9-710C-6340-84C8-EC99FBE850F4}" destId="{994A04ED-846D-7B4D-BBCA-E773635604A0}" srcOrd="0" destOrd="0" presId="urn:microsoft.com/office/officeart/2005/8/layout/process4"/>
    <dgm:cxn modelId="{76F3AA86-839B-AD4C-B036-776E3E995291}" type="presParOf" srcId="{939E67F4-0FCB-064C-8B74-1A5814A047DA}" destId="{AEAB35B8-C099-8C47-A88B-692E41701F92}" srcOrd="5" destOrd="0" presId="urn:microsoft.com/office/officeart/2005/8/layout/process4"/>
    <dgm:cxn modelId="{87B500E8-5404-AA44-A5BF-BC05609663AA}" type="presParOf" srcId="{939E67F4-0FCB-064C-8B74-1A5814A047DA}" destId="{876F016F-C607-784F-854E-785C1DE8F86D}" srcOrd="6" destOrd="0" presId="urn:microsoft.com/office/officeart/2005/8/layout/process4"/>
    <dgm:cxn modelId="{0CFE5EB2-B488-2D46-B74B-A65203A99602}" type="presParOf" srcId="{876F016F-C607-784F-854E-785C1DE8F86D}" destId="{7D549187-EA68-DE4F-908A-027E2191ECF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99A53-82E4-5744-A659-ECF9B4C78A6C}">
      <dsp:nvSpPr>
        <dsp:cNvPr id="0" name=""/>
        <dsp:cNvSpPr/>
      </dsp:nvSpPr>
      <dsp:spPr>
        <a:xfrm>
          <a:off x="2590750" y="2609"/>
          <a:ext cx="4413300" cy="1449112"/>
        </a:xfrm>
        <a:prstGeom prst="rect">
          <a:avLst/>
        </a:prstGeom>
        <a:gradFill rotWithShape="0">
          <a:gsLst>
            <a:gs pos="0">
              <a:schemeClr val="accent3">
                <a:hueOff val="0"/>
                <a:satOff val="0"/>
                <a:lumOff val="0"/>
                <a:alphaOff val="0"/>
                <a:tint val="73000"/>
                <a:shade val="100000"/>
                <a:satMod val="150000"/>
              </a:schemeClr>
            </a:gs>
            <a:gs pos="25000">
              <a:schemeClr val="accent3">
                <a:hueOff val="0"/>
                <a:satOff val="0"/>
                <a:lumOff val="0"/>
                <a:alphaOff val="0"/>
                <a:tint val="96000"/>
                <a:shade val="80000"/>
                <a:satMod val="105000"/>
              </a:schemeClr>
            </a:gs>
            <a:gs pos="38000">
              <a:schemeClr val="accent3">
                <a:hueOff val="0"/>
                <a:satOff val="0"/>
                <a:lumOff val="0"/>
                <a:alphaOff val="0"/>
                <a:tint val="96000"/>
                <a:shade val="59000"/>
                <a:satMod val="120000"/>
              </a:schemeClr>
            </a:gs>
            <a:gs pos="55000">
              <a:schemeClr val="accent3">
                <a:hueOff val="0"/>
                <a:satOff val="0"/>
                <a:lumOff val="0"/>
                <a:alphaOff val="0"/>
                <a:tint val="100000"/>
                <a:shade val="57000"/>
                <a:satMod val="120000"/>
              </a:schemeClr>
            </a:gs>
            <a:gs pos="80000">
              <a:schemeClr val="accent3">
                <a:hueOff val="0"/>
                <a:satOff val="0"/>
                <a:lumOff val="0"/>
                <a:alphaOff val="0"/>
                <a:tint val="100000"/>
                <a:shade val="56000"/>
                <a:satMod val="145000"/>
              </a:schemeClr>
            </a:gs>
            <a:gs pos="88000">
              <a:schemeClr val="accent3">
                <a:hueOff val="0"/>
                <a:satOff val="0"/>
                <a:lumOff val="0"/>
                <a:alphaOff val="0"/>
                <a:tint val="100000"/>
                <a:shade val="63000"/>
                <a:satMod val="160000"/>
              </a:schemeClr>
            </a:gs>
            <a:gs pos="100000">
              <a:schemeClr val="accent3">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3">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1" u="sng" kern="1200" dirty="0" smtClean="0"/>
            <a:t>Making the case</a:t>
          </a:r>
          <a:r>
            <a:rPr lang="en-US" sz="2200" kern="1200" dirty="0" smtClean="0"/>
            <a:t>: why data is all the rage and why this is a good thing for practitioners and service providers</a:t>
          </a:r>
          <a:endParaRPr lang="en-US" sz="2200" kern="1200" dirty="0"/>
        </a:p>
      </dsp:txBody>
      <dsp:txXfrm>
        <a:off x="2590750" y="2609"/>
        <a:ext cx="4413300" cy="1449112"/>
      </dsp:txXfrm>
    </dsp:sp>
    <dsp:sp modelId="{129575D3-9EAC-FF4B-B03B-BA198B161794}">
      <dsp:nvSpPr>
        <dsp:cNvPr id="0" name=""/>
        <dsp:cNvSpPr/>
      </dsp:nvSpPr>
      <dsp:spPr>
        <a:xfrm>
          <a:off x="849936" y="2609"/>
          <a:ext cx="1434621" cy="1449112"/>
        </a:xfrm>
        <a:prstGeom prst="rect">
          <a:avLst/>
        </a:prstGeom>
        <a:blipFill rotWithShape="1">
          <a:blip xmlns:r="http://schemas.openxmlformats.org/officeDocument/2006/relationships" r:embed="rId1"/>
          <a:stretch>
            <a:fillRect/>
          </a:stretch>
        </a:blipFill>
        <a:ln w="9525" cap="flat" cmpd="sng" algn="ctr">
          <a:solidFill>
            <a:schemeClr val="lt1">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3">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12410B3E-C5C2-B74C-A984-E0637E32B219}">
      <dsp:nvSpPr>
        <dsp:cNvPr id="0" name=""/>
        <dsp:cNvSpPr/>
      </dsp:nvSpPr>
      <dsp:spPr>
        <a:xfrm>
          <a:off x="2579665" y="1690825"/>
          <a:ext cx="4473823" cy="1449112"/>
        </a:xfrm>
        <a:prstGeom prst="rect">
          <a:avLst/>
        </a:prstGeom>
        <a:gradFill rotWithShape="0">
          <a:gsLst>
            <a:gs pos="0">
              <a:schemeClr val="accent3">
                <a:hueOff val="1226198"/>
                <a:satOff val="-40562"/>
                <a:lumOff val="-588"/>
                <a:alphaOff val="0"/>
                <a:tint val="73000"/>
                <a:shade val="100000"/>
                <a:satMod val="150000"/>
              </a:schemeClr>
            </a:gs>
            <a:gs pos="25000">
              <a:schemeClr val="accent3">
                <a:hueOff val="1226198"/>
                <a:satOff val="-40562"/>
                <a:lumOff val="-588"/>
                <a:alphaOff val="0"/>
                <a:tint val="96000"/>
                <a:shade val="80000"/>
                <a:satMod val="105000"/>
              </a:schemeClr>
            </a:gs>
            <a:gs pos="38000">
              <a:schemeClr val="accent3">
                <a:hueOff val="1226198"/>
                <a:satOff val="-40562"/>
                <a:lumOff val="-588"/>
                <a:alphaOff val="0"/>
                <a:tint val="96000"/>
                <a:shade val="59000"/>
                <a:satMod val="120000"/>
              </a:schemeClr>
            </a:gs>
            <a:gs pos="55000">
              <a:schemeClr val="accent3">
                <a:hueOff val="1226198"/>
                <a:satOff val="-40562"/>
                <a:lumOff val="-588"/>
                <a:alphaOff val="0"/>
                <a:tint val="100000"/>
                <a:shade val="57000"/>
                <a:satMod val="120000"/>
              </a:schemeClr>
            </a:gs>
            <a:gs pos="80000">
              <a:schemeClr val="accent3">
                <a:hueOff val="1226198"/>
                <a:satOff val="-40562"/>
                <a:lumOff val="-588"/>
                <a:alphaOff val="0"/>
                <a:tint val="100000"/>
                <a:shade val="56000"/>
                <a:satMod val="145000"/>
              </a:schemeClr>
            </a:gs>
            <a:gs pos="88000">
              <a:schemeClr val="accent3">
                <a:hueOff val="1226198"/>
                <a:satOff val="-40562"/>
                <a:lumOff val="-588"/>
                <a:alphaOff val="0"/>
                <a:tint val="100000"/>
                <a:shade val="63000"/>
                <a:satMod val="160000"/>
              </a:schemeClr>
            </a:gs>
            <a:gs pos="100000">
              <a:schemeClr val="accent3">
                <a:hueOff val="1226198"/>
                <a:satOff val="-40562"/>
                <a:lumOff val="-588"/>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3">
              <a:hueOff val="1226198"/>
              <a:satOff val="-40562"/>
              <a:lumOff val="-588"/>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u="sng" kern="1200" dirty="0" smtClean="0"/>
            <a:t>Making it real</a:t>
          </a:r>
          <a:r>
            <a:rPr lang="en-US" sz="2100" kern="1200" dirty="0" smtClean="0"/>
            <a:t>: examples of data points you could look at and what you could do with this information</a:t>
          </a:r>
          <a:endParaRPr lang="en-US" sz="2100" kern="1200" dirty="0"/>
        </a:p>
      </dsp:txBody>
      <dsp:txXfrm>
        <a:off x="2579665" y="1690825"/>
        <a:ext cx="4473823" cy="1449112"/>
      </dsp:txXfrm>
    </dsp:sp>
    <dsp:sp modelId="{3AB83900-037B-B54B-B8AC-E39802D9EB22}">
      <dsp:nvSpPr>
        <dsp:cNvPr id="0" name=""/>
        <dsp:cNvSpPr/>
      </dsp:nvSpPr>
      <dsp:spPr>
        <a:xfrm>
          <a:off x="826975" y="1690825"/>
          <a:ext cx="1434621" cy="1449112"/>
        </a:xfrm>
        <a:prstGeom prst="rect">
          <a:avLst/>
        </a:prstGeom>
        <a:blipFill rotWithShape="1">
          <a:blip xmlns:r="http://schemas.openxmlformats.org/officeDocument/2006/relationships" r:embed="rId2"/>
          <a:stretch>
            <a:fillRect/>
          </a:stretch>
        </a:blipFill>
        <a:ln w="9525" cap="flat" cmpd="sng" algn="ctr">
          <a:solidFill>
            <a:schemeClr val="lt1">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3">
              <a:hueOff val="1226198"/>
              <a:satOff val="-40562"/>
              <a:lumOff val="-588"/>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FB70A3B0-EBB0-E64F-8543-A7917C54F822}">
      <dsp:nvSpPr>
        <dsp:cNvPr id="0" name=""/>
        <dsp:cNvSpPr/>
      </dsp:nvSpPr>
      <dsp:spPr>
        <a:xfrm>
          <a:off x="2559174" y="3379041"/>
          <a:ext cx="4489491" cy="1449112"/>
        </a:xfrm>
        <a:prstGeom prst="rect">
          <a:avLst/>
        </a:prstGeom>
        <a:gradFill rotWithShape="0">
          <a:gsLst>
            <a:gs pos="0">
              <a:schemeClr val="accent3">
                <a:hueOff val="2452395"/>
                <a:satOff val="-81125"/>
                <a:lumOff val="-1176"/>
                <a:alphaOff val="0"/>
                <a:tint val="73000"/>
                <a:shade val="100000"/>
                <a:satMod val="150000"/>
              </a:schemeClr>
            </a:gs>
            <a:gs pos="25000">
              <a:schemeClr val="accent3">
                <a:hueOff val="2452395"/>
                <a:satOff val="-81125"/>
                <a:lumOff val="-1176"/>
                <a:alphaOff val="0"/>
                <a:tint val="96000"/>
                <a:shade val="80000"/>
                <a:satMod val="105000"/>
              </a:schemeClr>
            </a:gs>
            <a:gs pos="38000">
              <a:schemeClr val="accent3">
                <a:hueOff val="2452395"/>
                <a:satOff val="-81125"/>
                <a:lumOff val="-1176"/>
                <a:alphaOff val="0"/>
                <a:tint val="96000"/>
                <a:shade val="59000"/>
                <a:satMod val="120000"/>
              </a:schemeClr>
            </a:gs>
            <a:gs pos="55000">
              <a:schemeClr val="accent3">
                <a:hueOff val="2452395"/>
                <a:satOff val="-81125"/>
                <a:lumOff val="-1176"/>
                <a:alphaOff val="0"/>
                <a:tint val="100000"/>
                <a:shade val="57000"/>
                <a:satMod val="120000"/>
              </a:schemeClr>
            </a:gs>
            <a:gs pos="80000">
              <a:schemeClr val="accent3">
                <a:hueOff val="2452395"/>
                <a:satOff val="-81125"/>
                <a:lumOff val="-1176"/>
                <a:alphaOff val="0"/>
                <a:tint val="100000"/>
                <a:shade val="56000"/>
                <a:satMod val="145000"/>
              </a:schemeClr>
            </a:gs>
            <a:gs pos="88000">
              <a:schemeClr val="accent3">
                <a:hueOff val="2452395"/>
                <a:satOff val="-81125"/>
                <a:lumOff val="-1176"/>
                <a:alphaOff val="0"/>
                <a:tint val="100000"/>
                <a:shade val="63000"/>
                <a:satMod val="160000"/>
              </a:schemeClr>
            </a:gs>
            <a:gs pos="100000">
              <a:schemeClr val="accent3">
                <a:hueOff val="2452395"/>
                <a:satOff val="-81125"/>
                <a:lumOff val="-1176"/>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3">
              <a:hueOff val="2452395"/>
              <a:satOff val="-81125"/>
              <a:lumOff val="-1176"/>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u="sng" kern="1200" smtClean="0"/>
            <a:t>Making it work</a:t>
          </a:r>
          <a:r>
            <a:rPr lang="en-US" sz="2100" kern="1200" smtClean="0"/>
            <a:t>: tips for working with data</a:t>
          </a:r>
          <a:endParaRPr lang="en-US" sz="2100" kern="1200"/>
        </a:p>
      </dsp:txBody>
      <dsp:txXfrm>
        <a:off x="2559174" y="3379041"/>
        <a:ext cx="4489491" cy="1449112"/>
      </dsp:txXfrm>
    </dsp:sp>
    <dsp:sp modelId="{05639798-6145-4E42-8012-2D50C0926A53}">
      <dsp:nvSpPr>
        <dsp:cNvPr id="0" name=""/>
        <dsp:cNvSpPr/>
      </dsp:nvSpPr>
      <dsp:spPr>
        <a:xfrm>
          <a:off x="830888" y="3379041"/>
          <a:ext cx="1434621" cy="1449112"/>
        </a:xfrm>
        <a:prstGeom prst="rect">
          <a:avLst/>
        </a:prstGeom>
        <a:blipFill rotWithShape="1">
          <a:blip xmlns:r="http://schemas.openxmlformats.org/officeDocument/2006/relationships" r:embed="rId3"/>
          <a:stretch>
            <a:fillRect/>
          </a:stretch>
        </a:blipFill>
        <a:ln w="9525" cap="flat" cmpd="sng" algn="ctr">
          <a:solidFill>
            <a:schemeClr val="lt1">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3">
              <a:hueOff val="2452395"/>
              <a:satOff val="-81125"/>
              <a:lumOff val="-1176"/>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63989-BBCE-7643-99F3-F5FEBEA376AB}">
      <dsp:nvSpPr>
        <dsp:cNvPr id="0" name=""/>
        <dsp:cNvSpPr/>
      </dsp:nvSpPr>
      <dsp:spPr>
        <a:xfrm>
          <a:off x="0" y="600681"/>
          <a:ext cx="8686800" cy="277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74192" tIns="833120" rIns="674192" bIns="199136" numCol="1" spcCol="1270" anchor="t" anchorCtr="0">
          <a:noAutofit/>
        </a:bodyPr>
        <a:lstStyle/>
        <a:p>
          <a:pPr marL="285750" lvl="1" indent="-285750" algn="l" defTabSz="1244600" rtl="0">
            <a:lnSpc>
              <a:spcPct val="90000"/>
            </a:lnSpc>
            <a:spcBef>
              <a:spcPct val="0"/>
            </a:spcBef>
            <a:spcAft>
              <a:spcPct val="15000"/>
            </a:spcAft>
            <a:buChar char="••"/>
          </a:pPr>
          <a:r>
            <a:rPr lang="en-US" sz="2800" kern="1200" smtClean="0"/>
            <a:t>Embedded classroom assessments</a:t>
          </a:r>
          <a:endParaRPr lang="en-US" sz="2800" kern="1200"/>
        </a:p>
        <a:p>
          <a:pPr marL="285750" lvl="1" indent="-285750" algn="l" defTabSz="1244600" rtl="0">
            <a:lnSpc>
              <a:spcPct val="90000"/>
            </a:lnSpc>
            <a:spcBef>
              <a:spcPct val="0"/>
            </a:spcBef>
            <a:spcAft>
              <a:spcPct val="15000"/>
            </a:spcAft>
            <a:buChar char="••"/>
          </a:pPr>
          <a:r>
            <a:rPr lang="en-US" sz="2800" kern="1200" smtClean="0"/>
            <a:t>Student interviews, focus groups, and surveys</a:t>
          </a:r>
          <a:endParaRPr lang="en-US" sz="2800" kern="1200"/>
        </a:p>
        <a:p>
          <a:pPr marL="285750" lvl="1" indent="-285750" algn="l" defTabSz="1244600" rtl="0">
            <a:lnSpc>
              <a:spcPct val="90000"/>
            </a:lnSpc>
            <a:spcBef>
              <a:spcPct val="0"/>
            </a:spcBef>
            <a:spcAft>
              <a:spcPct val="15000"/>
            </a:spcAft>
            <a:buChar char="••"/>
          </a:pPr>
          <a:r>
            <a:rPr lang="en-US" sz="2800" kern="1200" smtClean="0"/>
            <a:t>Affective as well as academic information</a:t>
          </a:r>
          <a:endParaRPr lang="en-US" sz="2800" kern="1200"/>
        </a:p>
        <a:p>
          <a:pPr marL="285750" lvl="1" indent="-285750" algn="l" defTabSz="1244600" rtl="0">
            <a:lnSpc>
              <a:spcPct val="90000"/>
            </a:lnSpc>
            <a:spcBef>
              <a:spcPct val="0"/>
            </a:spcBef>
            <a:spcAft>
              <a:spcPct val="15000"/>
            </a:spcAft>
            <a:buChar char="••"/>
          </a:pPr>
          <a:r>
            <a:rPr lang="en-US" sz="2800" kern="1200" dirty="0" smtClean="0"/>
            <a:t>Seeing how others address similar problems</a:t>
          </a:r>
          <a:endParaRPr lang="en-US" sz="2800" kern="1200" dirty="0"/>
        </a:p>
      </dsp:txBody>
      <dsp:txXfrm>
        <a:off x="0" y="600681"/>
        <a:ext cx="8686800" cy="2772000"/>
      </dsp:txXfrm>
    </dsp:sp>
    <dsp:sp modelId="{8D476714-39AB-4846-84C9-32C08AEB38C4}">
      <dsp:nvSpPr>
        <dsp:cNvPr id="0" name=""/>
        <dsp:cNvSpPr/>
      </dsp:nvSpPr>
      <dsp:spPr>
        <a:xfrm>
          <a:off x="0" y="10281"/>
          <a:ext cx="8261535" cy="1180800"/>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9838" tIns="0" rIns="229838" bIns="0" numCol="1" spcCol="1270" anchor="ctr" anchorCtr="0">
          <a:noAutofit/>
        </a:bodyPr>
        <a:lstStyle/>
        <a:p>
          <a:pPr lvl="0" algn="l" defTabSz="1244600" rtl="0">
            <a:lnSpc>
              <a:spcPct val="90000"/>
            </a:lnSpc>
            <a:spcBef>
              <a:spcPct val="0"/>
            </a:spcBef>
            <a:spcAft>
              <a:spcPct val="35000"/>
            </a:spcAft>
          </a:pPr>
          <a:r>
            <a:rPr lang="en-US" sz="2800" kern="1200" dirty="0" smtClean="0"/>
            <a:t>Quantitative numbers show you where to start digging with qualitative tools like:</a:t>
          </a:r>
          <a:endParaRPr lang="en-US" sz="2800" kern="1200" dirty="0"/>
        </a:p>
      </dsp:txBody>
      <dsp:txXfrm>
        <a:off x="57642" y="67923"/>
        <a:ext cx="8146251" cy="10655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14A4C-5F68-B445-8EC2-4FF1224B7355}">
      <dsp:nvSpPr>
        <dsp:cNvPr id="0" name=""/>
        <dsp:cNvSpPr/>
      </dsp:nvSpPr>
      <dsp:spPr>
        <a:xfrm>
          <a:off x="0" y="437361"/>
          <a:ext cx="8229600" cy="680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A668BF6-C0C1-AA47-88E6-71F9D31D0095}">
      <dsp:nvSpPr>
        <dsp:cNvPr id="0" name=""/>
        <dsp:cNvSpPr/>
      </dsp:nvSpPr>
      <dsp:spPr>
        <a:xfrm>
          <a:off x="411480" y="38841"/>
          <a:ext cx="6979918" cy="797040"/>
        </a:xfrm>
        <a:prstGeom prst="roundRect">
          <a:avLst/>
        </a:prstGeom>
        <a:gradFill rotWithShape="0">
          <a:gsLst>
            <a:gs pos="0">
              <a:schemeClr val="accent2">
                <a:hueOff val="0"/>
                <a:satOff val="0"/>
                <a:lumOff val="0"/>
                <a:alphaOff val="0"/>
                <a:tint val="73000"/>
                <a:shade val="100000"/>
                <a:satMod val="150000"/>
              </a:schemeClr>
            </a:gs>
            <a:gs pos="25000">
              <a:schemeClr val="accent2">
                <a:hueOff val="0"/>
                <a:satOff val="0"/>
                <a:lumOff val="0"/>
                <a:alphaOff val="0"/>
                <a:tint val="96000"/>
                <a:shade val="80000"/>
                <a:satMod val="105000"/>
              </a:schemeClr>
            </a:gs>
            <a:gs pos="38000">
              <a:schemeClr val="accent2">
                <a:hueOff val="0"/>
                <a:satOff val="0"/>
                <a:lumOff val="0"/>
                <a:alphaOff val="0"/>
                <a:tint val="96000"/>
                <a:shade val="59000"/>
                <a:satMod val="120000"/>
              </a:schemeClr>
            </a:gs>
            <a:gs pos="55000">
              <a:schemeClr val="accent2">
                <a:hueOff val="0"/>
                <a:satOff val="0"/>
                <a:lumOff val="0"/>
                <a:alphaOff val="0"/>
                <a:tint val="100000"/>
                <a:shade val="57000"/>
                <a:satMod val="120000"/>
              </a:schemeClr>
            </a:gs>
            <a:gs pos="80000">
              <a:schemeClr val="accent2">
                <a:hueOff val="0"/>
                <a:satOff val="0"/>
                <a:lumOff val="0"/>
                <a:alphaOff val="0"/>
                <a:tint val="100000"/>
                <a:shade val="56000"/>
                <a:satMod val="145000"/>
              </a:schemeClr>
            </a:gs>
            <a:gs pos="88000">
              <a:schemeClr val="accent2">
                <a:hueOff val="0"/>
                <a:satOff val="0"/>
                <a:lumOff val="0"/>
                <a:alphaOff val="0"/>
                <a:tint val="100000"/>
                <a:shade val="63000"/>
                <a:satMod val="160000"/>
              </a:schemeClr>
            </a:gs>
            <a:gs pos="100000">
              <a:schemeClr val="accent2">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2">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u="sng" kern="1200" dirty="0" smtClean="0"/>
            <a:t>It’s messy</a:t>
          </a:r>
          <a:r>
            <a:rPr lang="en-US" sz="2000" kern="1200" dirty="0" smtClean="0"/>
            <a:t>—data analysis always results in more questions</a:t>
          </a:r>
          <a:endParaRPr lang="en-US" sz="2000" kern="1200" dirty="0"/>
        </a:p>
      </dsp:txBody>
      <dsp:txXfrm>
        <a:off x="450388" y="77749"/>
        <a:ext cx="6902102" cy="719224"/>
      </dsp:txXfrm>
    </dsp:sp>
    <dsp:sp modelId="{9A6E161A-00AD-C447-9712-1FDACDAC619D}">
      <dsp:nvSpPr>
        <dsp:cNvPr id="0" name=""/>
        <dsp:cNvSpPr/>
      </dsp:nvSpPr>
      <dsp:spPr>
        <a:xfrm>
          <a:off x="0" y="1662081"/>
          <a:ext cx="8229600" cy="680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45D34D0-9EF8-3847-8463-1F7E5A713628}">
      <dsp:nvSpPr>
        <dsp:cNvPr id="0" name=""/>
        <dsp:cNvSpPr/>
      </dsp:nvSpPr>
      <dsp:spPr>
        <a:xfrm>
          <a:off x="411480" y="1263561"/>
          <a:ext cx="6979918" cy="797040"/>
        </a:xfrm>
        <a:prstGeom prst="roundRect">
          <a:avLst/>
        </a:prstGeom>
        <a:gradFill rotWithShape="0">
          <a:gsLst>
            <a:gs pos="0">
              <a:schemeClr val="accent3">
                <a:hueOff val="0"/>
                <a:satOff val="0"/>
                <a:lumOff val="0"/>
                <a:alphaOff val="0"/>
                <a:tint val="73000"/>
                <a:shade val="100000"/>
                <a:satMod val="150000"/>
              </a:schemeClr>
            </a:gs>
            <a:gs pos="25000">
              <a:schemeClr val="accent3">
                <a:hueOff val="0"/>
                <a:satOff val="0"/>
                <a:lumOff val="0"/>
                <a:alphaOff val="0"/>
                <a:tint val="96000"/>
                <a:shade val="80000"/>
                <a:satMod val="105000"/>
              </a:schemeClr>
            </a:gs>
            <a:gs pos="38000">
              <a:schemeClr val="accent3">
                <a:hueOff val="0"/>
                <a:satOff val="0"/>
                <a:lumOff val="0"/>
                <a:alphaOff val="0"/>
                <a:tint val="96000"/>
                <a:shade val="59000"/>
                <a:satMod val="120000"/>
              </a:schemeClr>
            </a:gs>
            <a:gs pos="55000">
              <a:schemeClr val="accent3">
                <a:hueOff val="0"/>
                <a:satOff val="0"/>
                <a:lumOff val="0"/>
                <a:alphaOff val="0"/>
                <a:tint val="100000"/>
                <a:shade val="57000"/>
                <a:satMod val="120000"/>
              </a:schemeClr>
            </a:gs>
            <a:gs pos="80000">
              <a:schemeClr val="accent3">
                <a:hueOff val="0"/>
                <a:satOff val="0"/>
                <a:lumOff val="0"/>
                <a:alphaOff val="0"/>
                <a:tint val="100000"/>
                <a:shade val="56000"/>
                <a:satMod val="145000"/>
              </a:schemeClr>
            </a:gs>
            <a:gs pos="88000">
              <a:schemeClr val="accent3">
                <a:hueOff val="0"/>
                <a:satOff val="0"/>
                <a:lumOff val="0"/>
                <a:alphaOff val="0"/>
                <a:tint val="100000"/>
                <a:shade val="63000"/>
                <a:satMod val="160000"/>
              </a:schemeClr>
            </a:gs>
            <a:gs pos="100000">
              <a:schemeClr val="accent3">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3">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u="sng" kern="1200" dirty="0" smtClean="0"/>
            <a:t>It’s flawed</a:t>
          </a:r>
          <a:r>
            <a:rPr lang="en-US" sz="2000" kern="1200" dirty="0" smtClean="0"/>
            <a:t>—because practitioners have had little access to data to check for accuracy, there are likely to be errors</a:t>
          </a:r>
          <a:endParaRPr lang="en-US" sz="2000" kern="1200" dirty="0"/>
        </a:p>
      </dsp:txBody>
      <dsp:txXfrm>
        <a:off x="450388" y="1302469"/>
        <a:ext cx="6902102" cy="719224"/>
      </dsp:txXfrm>
    </dsp:sp>
    <dsp:sp modelId="{BA26265D-3CDA-194A-A8BE-A75B095FC276}">
      <dsp:nvSpPr>
        <dsp:cNvPr id="0" name=""/>
        <dsp:cNvSpPr/>
      </dsp:nvSpPr>
      <dsp:spPr>
        <a:xfrm>
          <a:off x="0" y="2886801"/>
          <a:ext cx="8229600" cy="680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E26E06E-84A5-3846-A5F5-D786EAA4F15D}">
      <dsp:nvSpPr>
        <dsp:cNvPr id="0" name=""/>
        <dsp:cNvSpPr/>
      </dsp:nvSpPr>
      <dsp:spPr>
        <a:xfrm>
          <a:off x="411480" y="2488281"/>
          <a:ext cx="6979918" cy="797040"/>
        </a:xfrm>
        <a:prstGeom prst="roundRect">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u="sng" kern="1200" dirty="0" smtClean="0"/>
            <a:t>It’s sobering</a:t>
          </a:r>
          <a:r>
            <a:rPr lang="en-US" sz="2000" kern="1200" dirty="0" smtClean="0"/>
            <a:t>—you can see just how big the barriers to success are</a:t>
          </a:r>
          <a:endParaRPr lang="en-US" sz="2000" kern="1200" dirty="0"/>
        </a:p>
      </dsp:txBody>
      <dsp:txXfrm>
        <a:off x="450388" y="2527189"/>
        <a:ext cx="6902102" cy="719224"/>
      </dsp:txXfrm>
    </dsp:sp>
    <dsp:sp modelId="{178052E8-4BF9-0442-8154-F63FA540C607}">
      <dsp:nvSpPr>
        <dsp:cNvPr id="0" name=""/>
        <dsp:cNvSpPr/>
      </dsp:nvSpPr>
      <dsp:spPr>
        <a:xfrm>
          <a:off x="0" y="4111521"/>
          <a:ext cx="8229600" cy="6804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7F50342-EE50-F74A-9730-15B538B07CBF}">
      <dsp:nvSpPr>
        <dsp:cNvPr id="0" name=""/>
        <dsp:cNvSpPr/>
      </dsp:nvSpPr>
      <dsp:spPr>
        <a:xfrm>
          <a:off x="411480" y="3713001"/>
          <a:ext cx="6979918" cy="797040"/>
        </a:xfrm>
        <a:prstGeom prst="roundRect">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u="sng" kern="1200" dirty="0" smtClean="0"/>
            <a:t>It’s exciting</a:t>
          </a:r>
          <a:r>
            <a:rPr lang="en-US" sz="2000" kern="1200" dirty="0" smtClean="0"/>
            <a:t>—it can renew your passion for your work</a:t>
          </a:r>
          <a:endParaRPr lang="en-US" sz="2000" kern="1200" dirty="0"/>
        </a:p>
      </dsp:txBody>
      <dsp:txXfrm>
        <a:off x="450388" y="3751909"/>
        <a:ext cx="6902102" cy="7192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72B390-9A0C-1F4D-8600-18C6CA11342D}">
      <dsp:nvSpPr>
        <dsp:cNvPr id="0" name=""/>
        <dsp:cNvSpPr/>
      </dsp:nvSpPr>
      <dsp:spPr>
        <a:xfrm rot="10800000">
          <a:off x="829368" y="2320"/>
          <a:ext cx="6737694" cy="1900764"/>
        </a:xfrm>
        <a:prstGeom prst="homePlate">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838184" tIns="91440" rIns="170688" bIns="91440" numCol="1" spcCol="1270" anchor="ctr" anchorCtr="0">
          <a:noAutofit/>
        </a:bodyPr>
        <a:lstStyle/>
        <a:p>
          <a:pPr lvl="0" algn="ctr" defTabSz="1066800" rtl="0">
            <a:lnSpc>
              <a:spcPct val="90000"/>
            </a:lnSpc>
            <a:spcBef>
              <a:spcPct val="0"/>
            </a:spcBef>
            <a:spcAft>
              <a:spcPct val="35000"/>
            </a:spcAft>
          </a:pPr>
          <a:r>
            <a:rPr lang="en-US" sz="2400" kern="1200" dirty="0" smtClean="0"/>
            <a:t>If you are gathering comprehensive program-level outcomes for the first time, your peers are likely to be curious about how these metrics were derived. </a:t>
          </a:r>
          <a:endParaRPr lang="en-US" sz="2400" kern="1200" dirty="0"/>
        </a:p>
      </dsp:txBody>
      <dsp:txXfrm rot="10800000">
        <a:off x="1304559" y="2320"/>
        <a:ext cx="6262503" cy="1900764"/>
      </dsp:txXfrm>
    </dsp:sp>
    <dsp:sp modelId="{0358DBEE-B083-944F-B0EB-105E6532A126}">
      <dsp:nvSpPr>
        <dsp:cNvPr id="0" name=""/>
        <dsp:cNvSpPr/>
      </dsp:nvSpPr>
      <dsp:spPr>
        <a:xfrm>
          <a:off x="383199" y="152804"/>
          <a:ext cx="1598675" cy="1599797"/>
        </a:xfrm>
        <a:prstGeom prst="ellipse">
          <a:avLst/>
        </a:prstGeom>
        <a:blipFill rotWithShape="1">
          <a:blip xmlns:r="http://schemas.openxmlformats.org/officeDocument/2006/relationships" r:embed="rId1"/>
          <a:stretch>
            <a:fillRect/>
          </a:stretch>
        </a:blipFill>
        <a:ln>
          <a:noFill/>
        </a:ln>
        <a:effectLst/>
        <a:scene3d>
          <a:camera prst="orthographicFront">
            <a:rot lat="0" lon="0" rev="0"/>
          </a:camera>
          <a:lightRig rig="glow" dir="tl">
            <a:rot lat="0" lon="0" rev="1800000"/>
          </a:lightRig>
        </a:scene3d>
        <a:sp3d contourW="10160" prstMaterial="dkEdge">
          <a:bevelT w="0" h="0" prst="angle"/>
          <a:contourClr>
            <a:schemeClr val="accent4">
              <a:tint val="50000"/>
              <a:hueOff val="0"/>
              <a:satOff val="0"/>
              <a:lumOff val="0"/>
              <a:alphaOff val="0"/>
              <a:shade val="30000"/>
              <a:satMod val="150000"/>
            </a:schemeClr>
          </a:contourClr>
        </a:sp3d>
      </dsp:spPr>
      <dsp:style>
        <a:lnRef idx="0">
          <a:scrgbClr r="0" g="0" b="0"/>
        </a:lnRef>
        <a:fillRef idx="1">
          <a:scrgbClr r="0" g="0" b="0"/>
        </a:fillRef>
        <a:effectRef idx="2">
          <a:scrgbClr r="0" g="0" b="0"/>
        </a:effectRef>
        <a:fontRef idx="minor"/>
      </dsp:style>
    </dsp:sp>
    <dsp:sp modelId="{60945836-5FB4-9E4D-B94A-E8465B803B3A}">
      <dsp:nvSpPr>
        <dsp:cNvPr id="0" name=""/>
        <dsp:cNvSpPr/>
      </dsp:nvSpPr>
      <dsp:spPr>
        <a:xfrm rot="10800000">
          <a:off x="963657" y="2470477"/>
          <a:ext cx="6509046" cy="1900764"/>
        </a:xfrm>
        <a:prstGeom prst="homePlate">
          <a:avLst/>
        </a:prstGeom>
        <a:gradFill rotWithShape="0">
          <a:gsLst>
            <a:gs pos="0">
              <a:schemeClr val="accent4">
                <a:hueOff val="-2150359"/>
                <a:satOff val="19087"/>
                <a:lumOff val="-6471"/>
                <a:alphaOff val="0"/>
                <a:tint val="73000"/>
                <a:shade val="100000"/>
                <a:satMod val="150000"/>
              </a:schemeClr>
            </a:gs>
            <a:gs pos="25000">
              <a:schemeClr val="accent4">
                <a:hueOff val="-2150359"/>
                <a:satOff val="19087"/>
                <a:lumOff val="-6471"/>
                <a:alphaOff val="0"/>
                <a:tint val="96000"/>
                <a:shade val="80000"/>
                <a:satMod val="105000"/>
              </a:schemeClr>
            </a:gs>
            <a:gs pos="38000">
              <a:schemeClr val="accent4">
                <a:hueOff val="-2150359"/>
                <a:satOff val="19087"/>
                <a:lumOff val="-6471"/>
                <a:alphaOff val="0"/>
                <a:tint val="96000"/>
                <a:shade val="59000"/>
                <a:satMod val="120000"/>
              </a:schemeClr>
            </a:gs>
            <a:gs pos="55000">
              <a:schemeClr val="accent4">
                <a:hueOff val="-2150359"/>
                <a:satOff val="19087"/>
                <a:lumOff val="-6471"/>
                <a:alphaOff val="0"/>
                <a:tint val="100000"/>
                <a:shade val="57000"/>
                <a:satMod val="120000"/>
              </a:schemeClr>
            </a:gs>
            <a:gs pos="80000">
              <a:schemeClr val="accent4">
                <a:hueOff val="-2150359"/>
                <a:satOff val="19087"/>
                <a:lumOff val="-6471"/>
                <a:alphaOff val="0"/>
                <a:tint val="100000"/>
                <a:shade val="56000"/>
                <a:satMod val="145000"/>
              </a:schemeClr>
            </a:gs>
            <a:gs pos="88000">
              <a:schemeClr val="accent4">
                <a:hueOff val="-2150359"/>
                <a:satOff val="19087"/>
                <a:lumOff val="-6471"/>
                <a:alphaOff val="0"/>
                <a:tint val="100000"/>
                <a:shade val="63000"/>
                <a:satMod val="160000"/>
              </a:schemeClr>
            </a:gs>
            <a:gs pos="100000">
              <a:schemeClr val="accent4">
                <a:hueOff val="-2150359"/>
                <a:satOff val="19087"/>
                <a:lumOff val="-6471"/>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4">
              <a:hueOff val="-2150359"/>
              <a:satOff val="19087"/>
              <a:lumOff val="-6471"/>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838184" tIns="91440" rIns="170688" bIns="91440" numCol="1" spcCol="1270" anchor="ctr" anchorCtr="0">
          <a:noAutofit/>
        </a:bodyPr>
        <a:lstStyle/>
        <a:p>
          <a:pPr lvl="0" algn="ctr" defTabSz="1066800" rtl="0">
            <a:lnSpc>
              <a:spcPct val="90000"/>
            </a:lnSpc>
            <a:spcBef>
              <a:spcPct val="0"/>
            </a:spcBef>
            <a:spcAft>
              <a:spcPct val="35000"/>
            </a:spcAft>
          </a:pPr>
          <a:r>
            <a:rPr lang="en-US" sz="2400" kern="1200" dirty="0" smtClean="0"/>
            <a:t>Partner with someone who is familiar with the data to be able to explain who is included in each metrics and where the numbers come from. </a:t>
          </a:r>
          <a:endParaRPr lang="en-US" sz="2400" kern="1200" dirty="0"/>
        </a:p>
      </dsp:txBody>
      <dsp:txXfrm rot="10800000">
        <a:off x="1438848" y="2470477"/>
        <a:ext cx="6033855" cy="1900764"/>
      </dsp:txXfrm>
    </dsp:sp>
    <dsp:sp modelId="{B474E8DF-F415-8C4D-9DBA-8FA83BF340D5}">
      <dsp:nvSpPr>
        <dsp:cNvPr id="0" name=""/>
        <dsp:cNvSpPr/>
      </dsp:nvSpPr>
      <dsp:spPr>
        <a:xfrm>
          <a:off x="494800" y="2650717"/>
          <a:ext cx="1449884" cy="1540284"/>
        </a:xfrm>
        <a:prstGeom prst="ellipse">
          <a:avLst/>
        </a:prstGeom>
        <a:blipFill rotWithShape="1">
          <a:blip xmlns:r="http://schemas.openxmlformats.org/officeDocument/2006/relationships" r:embed="rId2"/>
          <a:stretch>
            <a:fillRect/>
          </a:stretch>
        </a:blipFill>
        <a:ln>
          <a:noFill/>
        </a:ln>
        <a:effectLst/>
        <a:scene3d>
          <a:camera prst="orthographicFront">
            <a:rot lat="0" lon="0" rev="0"/>
          </a:camera>
          <a:lightRig rig="glow" dir="tl">
            <a:rot lat="0" lon="0" rev="1800000"/>
          </a:lightRig>
        </a:scene3d>
        <a:sp3d contourW="10160" prstMaterial="dkEdge">
          <a:bevelT w="0" h="0" prst="angle"/>
          <a:contourClr>
            <a:schemeClr val="accent4">
              <a:tint val="50000"/>
              <a:hueOff val="-2570505"/>
              <a:satOff val="5170"/>
              <a:lumOff val="-1095"/>
              <a:alphaOff val="0"/>
              <a:shade val="30000"/>
              <a:satMod val="150000"/>
            </a:schemeClr>
          </a:contourClr>
        </a:sp3d>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328E8-BD4E-0E49-834F-574A6E13257C}">
      <dsp:nvSpPr>
        <dsp:cNvPr id="0" name=""/>
        <dsp:cNvSpPr/>
      </dsp:nvSpPr>
      <dsp:spPr>
        <a:xfrm>
          <a:off x="708005" y="962"/>
          <a:ext cx="7118389" cy="1538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rtl="0">
            <a:lnSpc>
              <a:spcPct val="90000"/>
            </a:lnSpc>
            <a:spcBef>
              <a:spcPct val="0"/>
            </a:spcBef>
            <a:spcAft>
              <a:spcPct val="35000"/>
            </a:spcAft>
          </a:pPr>
          <a:r>
            <a:rPr lang="en-US" sz="2400" kern="1200" dirty="0" smtClean="0"/>
            <a:t>Some institutions may suffer from poor quality data entry practices that miscode or fail to count critical information. </a:t>
          </a:r>
          <a:endParaRPr lang="en-US" sz="2400" kern="1200" dirty="0"/>
        </a:p>
      </dsp:txBody>
      <dsp:txXfrm>
        <a:off x="708005" y="962"/>
        <a:ext cx="7118389" cy="1538374"/>
      </dsp:txXfrm>
    </dsp:sp>
    <dsp:sp modelId="{A5DE6851-E355-314C-BF24-78CACC27EF7F}">
      <dsp:nvSpPr>
        <dsp:cNvPr id="0" name=""/>
        <dsp:cNvSpPr/>
      </dsp:nvSpPr>
      <dsp:spPr>
        <a:xfrm>
          <a:off x="708005" y="1539336"/>
          <a:ext cx="949118" cy="158186"/>
        </a:xfrm>
        <a:prstGeom prst="parallelogram">
          <a:avLst>
            <a:gd name="adj" fmla="val 140840"/>
          </a:avLst>
        </a:prstGeom>
        <a:gradFill rotWithShape="0">
          <a:gsLst>
            <a:gs pos="0">
              <a:schemeClr val="accent2">
                <a:hueOff val="0"/>
                <a:satOff val="0"/>
                <a:lumOff val="0"/>
                <a:alphaOff val="0"/>
                <a:tint val="73000"/>
                <a:shade val="100000"/>
                <a:satMod val="150000"/>
              </a:schemeClr>
            </a:gs>
            <a:gs pos="25000">
              <a:schemeClr val="accent2">
                <a:hueOff val="0"/>
                <a:satOff val="0"/>
                <a:lumOff val="0"/>
                <a:alphaOff val="0"/>
                <a:tint val="96000"/>
                <a:shade val="80000"/>
                <a:satMod val="105000"/>
              </a:schemeClr>
            </a:gs>
            <a:gs pos="38000">
              <a:schemeClr val="accent2">
                <a:hueOff val="0"/>
                <a:satOff val="0"/>
                <a:lumOff val="0"/>
                <a:alphaOff val="0"/>
                <a:tint val="96000"/>
                <a:shade val="59000"/>
                <a:satMod val="120000"/>
              </a:schemeClr>
            </a:gs>
            <a:gs pos="55000">
              <a:schemeClr val="accent2">
                <a:hueOff val="0"/>
                <a:satOff val="0"/>
                <a:lumOff val="0"/>
                <a:alphaOff val="0"/>
                <a:tint val="100000"/>
                <a:shade val="57000"/>
                <a:satMod val="120000"/>
              </a:schemeClr>
            </a:gs>
            <a:gs pos="80000">
              <a:schemeClr val="accent2">
                <a:hueOff val="0"/>
                <a:satOff val="0"/>
                <a:lumOff val="0"/>
                <a:alphaOff val="0"/>
                <a:tint val="100000"/>
                <a:shade val="56000"/>
                <a:satMod val="145000"/>
              </a:schemeClr>
            </a:gs>
            <a:gs pos="88000">
              <a:schemeClr val="accent2">
                <a:hueOff val="0"/>
                <a:satOff val="0"/>
                <a:lumOff val="0"/>
                <a:alphaOff val="0"/>
                <a:tint val="100000"/>
                <a:shade val="63000"/>
                <a:satMod val="160000"/>
              </a:schemeClr>
            </a:gs>
            <a:gs pos="100000">
              <a:schemeClr val="accent2">
                <a:hueOff val="0"/>
                <a:satOff val="0"/>
                <a:lumOff val="0"/>
                <a:alphaOff val="0"/>
                <a:tint val="99000"/>
                <a:shade val="100000"/>
                <a:satMod val="155000"/>
              </a:schemeClr>
            </a:gs>
          </a:gsLst>
          <a:lin ang="5400000" scaled="0"/>
        </a:gradFill>
        <a:ln w="9525" cap="flat" cmpd="sng" algn="ctr">
          <a:solidFill>
            <a:schemeClr val="accent2">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2">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9C5EEAE7-C8E8-D44C-803B-B9EA6AB8FC0C}">
      <dsp:nvSpPr>
        <dsp:cNvPr id="0" name=""/>
        <dsp:cNvSpPr/>
      </dsp:nvSpPr>
      <dsp:spPr>
        <a:xfrm>
          <a:off x="1712489" y="1539336"/>
          <a:ext cx="949118" cy="158186"/>
        </a:xfrm>
        <a:prstGeom prst="parallelogram">
          <a:avLst>
            <a:gd name="adj" fmla="val 140840"/>
          </a:avLst>
        </a:prstGeom>
        <a:gradFill rotWithShape="0">
          <a:gsLst>
            <a:gs pos="0">
              <a:schemeClr val="accent3">
                <a:hueOff val="0"/>
                <a:satOff val="0"/>
                <a:lumOff val="0"/>
                <a:alphaOff val="0"/>
                <a:tint val="73000"/>
                <a:shade val="100000"/>
                <a:satMod val="150000"/>
              </a:schemeClr>
            </a:gs>
            <a:gs pos="25000">
              <a:schemeClr val="accent3">
                <a:hueOff val="0"/>
                <a:satOff val="0"/>
                <a:lumOff val="0"/>
                <a:alphaOff val="0"/>
                <a:tint val="96000"/>
                <a:shade val="80000"/>
                <a:satMod val="105000"/>
              </a:schemeClr>
            </a:gs>
            <a:gs pos="38000">
              <a:schemeClr val="accent3">
                <a:hueOff val="0"/>
                <a:satOff val="0"/>
                <a:lumOff val="0"/>
                <a:alphaOff val="0"/>
                <a:tint val="96000"/>
                <a:shade val="59000"/>
                <a:satMod val="120000"/>
              </a:schemeClr>
            </a:gs>
            <a:gs pos="55000">
              <a:schemeClr val="accent3">
                <a:hueOff val="0"/>
                <a:satOff val="0"/>
                <a:lumOff val="0"/>
                <a:alphaOff val="0"/>
                <a:tint val="100000"/>
                <a:shade val="57000"/>
                <a:satMod val="120000"/>
              </a:schemeClr>
            </a:gs>
            <a:gs pos="80000">
              <a:schemeClr val="accent3">
                <a:hueOff val="0"/>
                <a:satOff val="0"/>
                <a:lumOff val="0"/>
                <a:alphaOff val="0"/>
                <a:tint val="100000"/>
                <a:shade val="56000"/>
                <a:satMod val="145000"/>
              </a:schemeClr>
            </a:gs>
            <a:gs pos="88000">
              <a:schemeClr val="accent3">
                <a:hueOff val="0"/>
                <a:satOff val="0"/>
                <a:lumOff val="0"/>
                <a:alphaOff val="0"/>
                <a:tint val="100000"/>
                <a:shade val="63000"/>
                <a:satMod val="160000"/>
              </a:schemeClr>
            </a:gs>
            <a:gs pos="100000">
              <a:schemeClr val="accent3">
                <a:hueOff val="0"/>
                <a:satOff val="0"/>
                <a:lumOff val="0"/>
                <a:alphaOff val="0"/>
                <a:tint val="99000"/>
                <a:shade val="100000"/>
                <a:satMod val="155000"/>
              </a:schemeClr>
            </a:gs>
          </a:gsLst>
          <a:lin ang="5400000" scaled="0"/>
        </a:gradFill>
        <a:ln w="9525" cap="flat" cmpd="sng" algn="ctr">
          <a:solidFill>
            <a:schemeClr val="accent3">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3">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4DF5C291-84C6-E940-86E7-538D9ADD13FD}">
      <dsp:nvSpPr>
        <dsp:cNvPr id="0" name=""/>
        <dsp:cNvSpPr/>
      </dsp:nvSpPr>
      <dsp:spPr>
        <a:xfrm>
          <a:off x="2716972" y="1539336"/>
          <a:ext cx="949118" cy="158186"/>
        </a:xfrm>
        <a:prstGeom prst="parallelogram">
          <a:avLst>
            <a:gd name="adj" fmla="val 140840"/>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w="9525" cap="flat" cmpd="sng" algn="ctr">
          <a:solidFill>
            <a:schemeClr val="accent4">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76B4736B-2A11-0346-9688-85DF7E34C621}">
      <dsp:nvSpPr>
        <dsp:cNvPr id="0" name=""/>
        <dsp:cNvSpPr/>
      </dsp:nvSpPr>
      <dsp:spPr>
        <a:xfrm>
          <a:off x="3721456" y="1539336"/>
          <a:ext cx="949118" cy="158186"/>
        </a:xfrm>
        <a:prstGeom prst="parallelogram">
          <a:avLst>
            <a:gd name="adj" fmla="val 140840"/>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w="9525" cap="flat" cmpd="sng" algn="ctr">
          <a:solidFill>
            <a:schemeClr val="accent5">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8908D632-FBDC-8748-BF57-1FEE8BCE4573}">
      <dsp:nvSpPr>
        <dsp:cNvPr id="0" name=""/>
        <dsp:cNvSpPr/>
      </dsp:nvSpPr>
      <dsp:spPr>
        <a:xfrm>
          <a:off x="4725940" y="1539336"/>
          <a:ext cx="949118" cy="158186"/>
        </a:xfrm>
        <a:prstGeom prst="parallelogram">
          <a:avLst>
            <a:gd name="adj" fmla="val 140840"/>
          </a:avLst>
        </a:prstGeom>
        <a:gradFill rotWithShape="0">
          <a:gsLst>
            <a:gs pos="0">
              <a:schemeClr val="accent6">
                <a:hueOff val="0"/>
                <a:satOff val="0"/>
                <a:lumOff val="0"/>
                <a:alphaOff val="0"/>
                <a:tint val="73000"/>
                <a:shade val="100000"/>
                <a:satMod val="150000"/>
              </a:schemeClr>
            </a:gs>
            <a:gs pos="25000">
              <a:schemeClr val="accent6">
                <a:hueOff val="0"/>
                <a:satOff val="0"/>
                <a:lumOff val="0"/>
                <a:alphaOff val="0"/>
                <a:tint val="96000"/>
                <a:shade val="80000"/>
                <a:satMod val="105000"/>
              </a:schemeClr>
            </a:gs>
            <a:gs pos="38000">
              <a:schemeClr val="accent6">
                <a:hueOff val="0"/>
                <a:satOff val="0"/>
                <a:lumOff val="0"/>
                <a:alphaOff val="0"/>
                <a:tint val="96000"/>
                <a:shade val="59000"/>
                <a:satMod val="120000"/>
              </a:schemeClr>
            </a:gs>
            <a:gs pos="55000">
              <a:schemeClr val="accent6">
                <a:hueOff val="0"/>
                <a:satOff val="0"/>
                <a:lumOff val="0"/>
                <a:alphaOff val="0"/>
                <a:tint val="100000"/>
                <a:shade val="57000"/>
                <a:satMod val="120000"/>
              </a:schemeClr>
            </a:gs>
            <a:gs pos="80000">
              <a:schemeClr val="accent6">
                <a:hueOff val="0"/>
                <a:satOff val="0"/>
                <a:lumOff val="0"/>
                <a:alphaOff val="0"/>
                <a:tint val="100000"/>
                <a:shade val="56000"/>
                <a:satMod val="145000"/>
              </a:schemeClr>
            </a:gs>
            <a:gs pos="88000">
              <a:schemeClr val="accent6">
                <a:hueOff val="0"/>
                <a:satOff val="0"/>
                <a:lumOff val="0"/>
                <a:alphaOff val="0"/>
                <a:tint val="100000"/>
                <a:shade val="63000"/>
                <a:satMod val="160000"/>
              </a:schemeClr>
            </a:gs>
            <a:gs pos="100000">
              <a:schemeClr val="accent6">
                <a:hueOff val="0"/>
                <a:satOff val="0"/>
                <a:lumOff val="0"/>
                <a:alphaOff val="0"/>
                <a:tint val="99000"/>
                <a:shade val="100000"/>
                <a:satMod val="155000"/>
              </a:schemeClr>
            </a:gs>
          </a:gsLst>
          <a:lin ang="5400000" scaled="0"/>
        </a:gradFill>
        <a:ln w="9525" cap="flat" cmpd="sng" algn="ctr">
          <a:solidFill>
            <a:schemeClr val="accent6">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6">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F6521CEB-FB50-E141-AC25-FCDFCD108A1D}">
      <dsp:nvSpPr>
        <dsp:cNvPr id="0" name=""/>
        <dsp:cNvSpPr/>
      </dsp:nvSpPr>
      <dsp:spPr>
        <a:xfrm>
          <a:off x="5730424" y="1539336"/>
          <a:ext cx="949118" cy="158186"/>
        </a:xfrm>
        <a:prstGeom prst="parallelogram">
          <a:avLst>
            <a:gd name="adj" fmla="val 140840"/>
          </a:avLst>
        </a:prstGeom>
        <a:gradFill rotWithShape="0">
          <a:gsLst>
            <a:gs pos="0">
              <a:schemeClr val="accent2">
                <a:hueOff val="0"/>
                <a:satOff val="0"/>
                <a:lumOff val="0"/>
                <a:alphaOff val="0"/>
                <a:tint val="73000"/>
                <a:shade val="100000"/>
                <a:satMod val="150000"/>
              </a:schemeClr>
            </a:gs>
            <a:gs pos="25000">
              <a:schemeClr val="accent2">
                <a:hueOff val="0"/>
                <a:satOff val="0"/>
                <a:lumOff val="0"/>
                <a:alphaOff val="0"/>
                <a:tint val="96000"/>
                <a:shade val="80000"/>
                <a:satMod val="105000"/>
              </a:schemeClr>
            </a:gs>
            <a:gs pos="38000">
              <a:schemeClr val="accent2">
                <a:hueOff val="0"/>
                <a:satOff val="0"/>
                <a:lumOff val="0"/>
                <a:alphaOff val="0"/>
                <a:tint val="96000"/>
                <a:shade val="59000"/>
                <a:satMod val="120000"/>
              </a:schemeClr>
            </a:gs>
            <a:gs pos="55000">
              <a:schemeClr val="accent2">
                <a:hueOff val="0"/>
                <a:satOff val="0"/>
                <a:lumOff val="0"/>
                <a:alphaOff val="0"/>
                <a:tint val="100000"/>
                <a:shade val="57000"/>
                <a:satMod val="120000"/>
              </a:schemeClr>
            </a:gs>
            <a:gs pos="80000">
              <a:schemeClr val="accent2">
                <a:hueOff val="0"/>
                <a:satOff val="0"/>
                <a:lumOff val="0"/>
                <a:alphaOff val="0"/>
                <a:tint val="100000"/>
                <a:shade val="56000"/>
                <a:satMod val="145000"/>
              </a:schemeClr>
            </a:gs>
            <a:gs pos="88000">
              <a:schemeClr val="accent2">
                <a:hueOff val="0"/>
                <a:satOff val="0"/>
                <a:lumOff val="0"/>
                <a:alphaOff val="0"/>
                <a:tint val="100000"/>
                <a:shade val="63000"/>
                <a:satMod val="160000"/>
              </a:schemeClr>
            </a:gs>
            <a:gs pos="100000">
              <a:schemeClr val="accent2">
                <a:hueOff val="0"/>
                <a:satOff val="0"/>
                <a:lumOff val="0"/>
                <a:alphaOff val="0"/>
                <a:tint val="99000"/>
                <a:shade val="100000"/>
                <a:satMod val="155000"/>
              </a:schemeClr>
            </a:gs>
          </a:gsLst>
          <a:lin ang="5400000" scaled="0"/>
        </a:gradFill>
        <a:ln w="9525" cap="flat" cmpd="sng" algn="ctr">
          <a:solidFill>
            <a:schemeClr val="accent2">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2">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BC3D293F-02CE-804A-AC34-07D4EE66F46D}">
      <dsp:nvSpPr>
        <dsp:cNvPr id="0" name=""/>
        <dsp:cNvSpPr/>
      </dsp:nvSpPr>
      <dsp:spPr>
        <a:xfrm>
          <a:off x="6734908" y="1539336"/>
          <a:ext cx="949118" cy="158186"/>
        </a:xfrm>
        <a:prstGeom prst="parallelogram">
          <a:avLst>
            <a:gd name="adj" fmla="val 140840"/>
          </a:avLst>
        </a:prstGeom>
        <a:gradFill rotWithShape="0">
          <a:gsLst>
            <a:gs pos="0">
              <a:schemeClr val="accent3">
                <a:hueOff val="0"/>
                <a:satOff val="0"/>
                <a:lumOff val="0"/>
                <a:alphaOff val="0"/>
                <a:tint val="73000"/>
                <a:shade val="100000"/>
                <a:satMod val="150000"/>
              </a:schemeClr>
            </a:gs>
            <a:gs pos="25000">
              <a:schemeClr val="accent3">
                <a:hueOff val="0"/>
                <a:satOff val="0"/>
                <a:lumOff val="0"/>
                <a:alphaOff val="0"/>
                <a:tint val="96000"/>
                <a:shade val="80000"/>
                <a:satMod val="105000"/>
              </a:schemeClr>
            </a:gs>
            <a:gs pos="38000">
              <a:schemeClr val="accent3">
                <a:hueOff val="0"/>
                <a:satOff val="0"/>
                <a:lumOff val="0"/>
                <a:alphaOff val="0"/>
                <a:tint val="96000"/>
                <a:shade val="59000"/>
                <a:satMod val="120000"/>
              </a:schemeClr>
            </a:gs>
            <a:gs pos="55000">
              <a:schemeClr val="accent3">
                <a:hueOff val="0"/>
                <a:satOff val="0"/>
                <a:lumOff val="0"/>
                <a:alphaOff val="0"/>
                <a:tint val="100000"/>
                <a:shade val="57000"/>
                <a:satMod val="120000"/>
              </a:schemeClr>
            </a:gs>
            <a:gs pos="80000">
              <a:schemeClr val="accent3">
                <a:hueOff val="0"/>
                <a:satOff val="0"/>
                <a:lumOff val="0"/>
                <a:alphaOff val="0"/>
                <a:tint val="100000"/>
                <a:shade val="56000"/>
                <a:satMod val="145000"/>
              </a:schemeClr>
            </a:gs>
            <a:gs pos="88000">
              <a:schemeClr val="accent3">
                <a:hueOff val="0"/>
                <a:satOff val="0"/>
                <a:lumOff val="0"/>
                <a:alphaOff val="0"/>
                <a:tint val="100000"/>
                <a:shade val="63000"/>
                <a:satMod val="160000"/>
              </a:schemeClr>
            </a:gs>
            <a:gs pos="100000">
              <a:schemeClr val="accent3">
                <a:hueOff val="0"/>
                <a:satOff val="0"/>
                <a:lumOff val="0"/>
                <a:alphaOff val="0"/>
                <a:tint val="99000"/>
                <a:shade val="100000"/>
                <a:satMod val="155000"/>
              </a:schemeClr>
            </a:gs>
          </a:gsLst>
          <a:lin ang="5400000" scaled="0"/>
        </a:gradFill>
        <a:ln w="9525" cap="flat" cmpd="sng" algn="ctr">
          <a:solidFill>
            <a:schemeClr val="accent3">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3">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3E3FF532-01D5-BC40-A4DE-55845BC8DD33}">
      <dsp:nvSpPr>
        <dsp:cNvPr id="0" name=""/>
        <dsp:cNvSpPr/>
      </dsp:nvSpPr>
      <dsp:spPr>
        <a:xfrm>
          <a:off x="708005" y="1761639"/>
          <a:ext cx="7118389" cy="1538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rtl="0">
            <a:lnSpc>
              <a:spcPct val="90000"/>
            </a:lnSpc>
            <a:spcBef>
              <a:spcPct val="0"/>
            </a:spcBef>
            <a:spcAft>
              <a:spcPct val="35000"/>
            </a:spcAft>
          </a:pPr>
          <a:r>
            <a:rPr lang="en-US" sz="2400" kern="1200" smtClean="0"/>
            <a:t>If the figures seem off-base, it may be helpful to track how these numbers get coded and collected and determine if there is a way to make the process  more accurate. </a:t>
          </a:r>
          <a:endParaRPr lang="en-US" sz="2400" kern="1200"/>
        </a:p>
      </dsp:txBody>
      <dsp:txXfrm>
        <a:off x="708005" y="1761639"/>
        <a:ext cx="7118389" cy="1538374"/>
      </dsp:txXfrm>
    </dsp:sp>
    <dsp:sp modelId="{AE3EE119-627A-5B43-BDF0-0A78705B22B8}">
      <dsp:nvSpPr>
        <dsp:cNvPr id="0" name=""/>
        <dsp:cNvSpPr/>
      </dsp:nvSpPr>
      <dsp:spPr>
        <a:xfrm>
          <a:off x="708005" y="3300014"/>
          <a:ext cx="949118" cy="158186"/>
        </a:xfrm>
        <a:prstGeom prst="parallelogram">
          <a:avLst>
            <a:gd name="adj" fmla="val 140840"/>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w="9525" cap="flat" cmpd="sng" algn="ctr">
          <a:solidFill>
            <a:schemeClr val="accent4">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69CD668F-A206-D84D-A231-0C689527E089}">
      <dsp:nvSpPr>
        <dsp:cNvPr id="0" name=""/>
        <dsp:cNvSpPr/>
      </dsp:nvSpPr>
      <dsp:spPr>
        <a:xfrm>
          <a:off x="1712489" y="3300014"/>
          <a:ext cx="949118" cy="158186"/>
        </a:xfrm>
        <a:prstGeom prst="parallelogram">
          <a:avLst>
            <a:gd name="adj" fmla="val 140840"/>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w="9525" cap="flat" cmpd="sng" algn="ctr">
          <a:solidFill>
            <a:schemeClr val="accent5">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D650603D-A3E7-184C-A6F9-D0DF8D8C81FB}">
      <dsp:nvSpPr>
        <dsp:cNvPr id="0" name=""/>
        <dsp:cNvSpPr/>
      </dsp:nvSpPr>
      <dsp:spPr>
        <a:xfrm>
          <a:off x="2716972" y="3300014"/>
          <a:ext cx="949118" cy="158186"/>
        </a:xfrm>
        <a:prstGeom prst="parallelogram">
          <a:avLst>
            <a:gd name="adj" fmla="val 140840"/>
          </a:avLst>
        </a:prstGeom>
        <a:gradFill rotWithShape="0">
          <a:gsLst>
            <a:gs pos="0">
              <a:schemeClr val="accent6">
                <a:hueOff val="0"/>
                <a:satOff val="0"/>
                <a:lumOff val="0"/>
                <a:alphaOff val="0"/>
                <a:tint val="73000"/>
                <a:shade val="100000"/>
                <a:satMod val="150000"/>
              </a:schemeClr>
            </a:gs>
            <a:gs pos="25000">
              <a:schemeClr val="accent6">
                <a:hueOff val="0"/>
                <a:satOff val="0"/>
                <a:lumOff val="0"/>
                <a:alphaOff val="0"/>
                <a:tint val="96000"/>
                <a:shade val="80000"/>
                <a:satMod val="105000"/>
              </a:schemeClr>
            </a:gs>
            <a:gs pos="38000">
              <a:schemeClr val="accent6">
                <a:hueOff val="0"/>
                <a:satOff val="0"/>
                <a:lumOff val="0"/>
                <a:alphaOff val="0"/>
                <a:tint val="96000"/>
                <a:shade val="59000"/>
                <a:satMod val="120000"/>
              </a:schemeClr>
            </a:gs>
            <a:gs pos="55000">
              <a:schemeClr val="accent6">
                <a:hueOff val="0"/>
                <a:satOff val="0"/>
                <a:lumOff val="0"/>
                <a:alphaOff val="0"/>
                <a:tint val="100000"/>
                <a:shade val="57000"/>
                <a:satMod val="120000"/>
              </a:schemeClr>
            </a:gs>
            <a:gs pos="80000">
              <a:schemeClr val="accent6">
                <a:hueOff val="0"/>
                <a:satOff val="0"/>
                <a:lumOff val="0"/>
                <a:alphaOff val="0"/>
                <a:tint val="100000"/>
                <a:shade val="56000"/>
                <a:satMod val="145000"/>
              </a:schemeClr>
            </a:gs>
            <a:gs pos="88000">
              <a:schemeClr val="accent6">
                <a:hueOff val="0"/>
                <a:satOff val="0"/>
                <a:lumOff val="0"/>
                <a:alphaOff val="0"/>
                <a:tint val="100000"/>
                <a:shade val="63000"/>
                <a:satMod val="160000"/>
              </a:schemeClr>
            </a:gs>
            <a:gs pos="100000">
              <a:schemeClr val="accent6">
                <a:hueOff val="0"/>
                <a:satOff val="0"/>
                <a:lumOff val="0"/>
                <a:alphaOff val="0"/>
                <a:tint val="99000"/>
                <a:shade val="100000"/>
                <a:satMod val="155000"/>
              </a:schemeClr>
            </a:gs>
          </a:gsLst>
          <a:lin ang="5400000" scaled="0"/>
        </a:gradFill>
        <a:ln w="9525" cap="flat" cmpd="sng" algn="ctr">
          <a:solidFill>
            <a:schemeClr val="accent6">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6">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94E66BC5-1C77-9548-A3CA-23D30CF44D80}">
      <dsp:nvSpPr>
        <dsp:cNvPr id="0" name=""/>
        <dsp:cNvSpPr/>
      </dsp:nvSpPr>
      <dsp:spPr>
        <a:xfrm>
          <a:off x="3721456" y="3300014"/>
          <a:ext cx="949118" cy="158186"/>
        </a:xfrm>
        <a:prstGeom prst="parallelogram">
          <a:avLst>
            <a:gd name="adj" fmla="val 140840"/>
          </a:avLst>
        </a:prstGeom>
        <a:gradFill rotWithShape="0">
          <a:gsLst>
            <a:gs pos="0">
              <a:schemeClr val="accent2">
                <a:hueOff val="0"/>
                <a:satOff val="0"/>
                <a:lumOff val="0"/>
                <a:alphaOff val="0"/>
                <a:tint val="73000"/>
                <a:shade val="100000"/>
                <a:satMod val="150000"/>
              </a:schemeClr>
            </a:gs>
            <a:gs pos="25000">
              <a:schemeClr val="accent2">
                <a:hueOff val="0"/>
                <a:satOff val="0"/>
                <a:lumOff val="0"/>
                <a:alphaOff val="0"/>
                <a:tint val="96000"/>
                <a:shade val="80000"/>
                <a:satMod val="105000"/>
              </a:schemeClr>
            </a:gs>
            <a:gs pos="38000">
              <a:schemeClr val="accent2">
                <a:hueOff val="0"/>
                <a:satOff val="0"/>
                <a:lumOff val="0"/>
                <a:alphaOff val="0"/>
                <a:tint val="96000"/>
                <a:shade val="59000"/>
                <a:satMod val="120000"/>
              </a:schemeClr>
            </a:gs>
            <a:gs pos="55000">
              <a:schemeClr val="accent2">
                <a:hueOff val="0"/>
                <a:satOff val="0"/>
                <a:lumOff val="0"/>
                <a:alphaOff val="0"/>
                <a:tint val="100000"/>
                <a:shade val="57000"/>
                <a:satMod val="120000"/>
              </a:schemeClr>
            </a:gs>
            <a:gs pos="80000">
              <a:schemeClr val="accent2">
                <a:hueOff val="0"/>
                <a:satOff val="0"/>
                <a:lumOff val="0"/>
                <a:alphaOff val="0"/>
                <a:tint val="100000"/>
                <a:shade val="56000"/>
                <a:satMod val="145000"/>
              </a:schemeClr>
            </a:gs>
            <a:gs pos="88000">
              <a:schemeClr val="accent2">
                <a:hueOff val="0"/>
                <a:satOff val="0"/>
                <a:lumOff val="0"/>
                <a:alphaOff val="0"/>
                <a:tint val="100000"/>
                <a:shade val="63000"/>
                <a:satMod val="160000"/>
              </a:schemeClr>
            </a:gs>
            <a:gs pos="100000">
              <a:schemeClr val="accent2">
                <a:hueOff val="0"/>
                <a:satOff val="0"/>
                <a:lumOff val="0"/>
                <a:alphaOff val="0"/>
                <a:tint val="99000"/>
                <a:shade val="100000"/>
                <a:satMod val="155000"/>
              </a:schemeClr>
            </a:gs>
          </a:gsLst>
          <a:lin ang="5400000" scaled="0"/>
        </a:gradFill>
        <a:ln w="9525" cap="flat" cmpd="sng" algn="ctr">
          <a:solidFill>
            <a:schemeClr val="accent2">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2">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C087BAEF-7BF9-3540-BD34-A8C0838D7FB5}">
      <dsp:nvSpPr>
        <dsp:cNvPr id="0" name=""/>
        <dsp:cNvSpPr/>
      </dsp:nvSpPr>
      <dsp:spPr>
        <a:xfrm>
          <a:off x="4725940" y="3300014"/>
          <a:ext cx="949118" cy="158186"/>
        </a:xfrm>
        <a:prstGeom prst="parallelogram">
          <a:avLst>
            <a:gd name="adj" fmla="val 140840"/>
          </a:avLst>
        </a:prstGeom>
        <a:gradFill rotWithShape="0">
          <a:gsLst>
            <a:gs pos="0">
              <a:schemeClr val="accent3">
                <a:hueOff val="0"/>
                <a:satOff val="0"/>
                <a:lumOff val="0"/>
                <a:alphaOff val="0"/>
                <a:tint val="73000"/>
                <a:shade val="100000"/>
                <a:satMod val="150000"/>
              </a:schemeClr>
            </a:gs>
            <a:gs pos="25000">
              <a:schemeClr val="accent3">
                <a:hueOff val="0"/>
                <a:satOff val="0"/>
                <a:lumOff val="0"/>
                <a:alphaOff val="0"/>
                <a:tint val="96000"/>
                <a:shade val="80000"/>
                <a:satMod val="105000"/>
              </a:schemeClr>
            </a:gs>
            <a:gs pos="38000">
              <a:schemeClr val="accent3">
                <a:hueOff val="0"/>
                <a:satOff val="0"/>
                <a:lumOff val="0"/>
                <a:alphaOff val="0"/>
                <a:tint val="96000"/>
                <a:shade val="59000"/>
                <a:satMod val="120000"/>
              </a:schemeClr>
            </a:gs>
            <a:gs pos="55000">
              <a:schemeClr val="accent3">
                <a:hueOff val="0"/>
                <a:satOff val="0"/>
                <a:lumOff val="0"/>
                <a:alphaOff val="0"/>
                <a:tint val="100000"/>
                <a:shade val="57000"/>
                <a:satMod val="120000"/>
              </a:schemeClr>
            </a:gs>
            <a:gs pos="80000">
              <a:schemeClr val="accent3">
                <a:hueOff val="0"/>
                <a:satOff val="0"/>
                <a:lumOff val="0"/>
                <a:alphaOff val="0"/>
                <a:tint val="100000"/>
                <a:shade val="56000"/>
                <a:satMod val="145000"/>
              </a:schemeClr>
            </a:gs>
            <a:gs pos="88000">
              <a:schemeClr val="accent3">
                <a:hueOff val="0"/>
                <a:satOff val="0"/>
                <a:lumOff val="0"/>
                <a:alphaOff val="0"/>
                <a:tint val="100000"/>
                <a:shade val="63000"/>
                <a:satMod val="160000"/>
              </a:schemeClr>
            </a:gs>
            <a:gs pos="100000">
              <a:schemeClr val="accent3">
                <a:hueOff val="0"/>
                <a:satOff val="0"/>
                <a:lumOff val="0"/>
                <a:alphaOff val="0"/>
                <a:tint val="99000"/>
                <a:shade val="100000"/>
                <a:satMod val="155000"/>
              </a:schemeClr>
            </a:gs>
          </a:gsLst>
          <a:lin ang="5400000" scaled="0"/>
        </a:gradFill>
        <a:ln w="9525" cap="flat" cmpd="sng" algn="ctr">
          <a:solidFill>
            <a:schemeClr val="accent3">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3">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7651B404-2D20-3B47-A1C2-B591424FA1F2}">
      <dsp:nvSpPr>
        <dsp:cNvPr id="0" name=""/>
        <dsp:cNvSpPr/>
      </dsp:nvSpPr>
      <dsp:spPr>
        <a:xfrm>
          <a:off x="5730424" y="3300014"/>
          <a:ext cx="949118" cy="158186"/>
        </a:xfrm>
        <a:prstGeom prst="parallelogram">
          <a:avLst>
            <a:gd name="adj" fmla="val 140840"/>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w="9525" cap="flat" cmpd="sng" algn="ctr">
          <a:solidFill>
            <a:schemeClr val="accent4">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 modelId="{6B8F1D14-76C6-8F46-8CBF-2164B5AB4045}">
      <dsp:nvSpPr>
        <dsp:cNvPr id="0" name=""/>
        <dsp:cNvSpPr/>
      </dsp:nvSpPr>
      <dsp:spPr>
        <a:xfrm>
          <a:off x="6734908" y="3300014"/>
          <a:ext cx="949118" cy="158186"/>
        </a:xfrm>
        <a:prstGeom prst="parallelogram">
          <a:avLst>
            <a:gd name="adj" fmla="val 140840"/>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w="9525" cap="flat" cmpd="sng" algn="ctr">
          <a:solidFill>
            <a:schemeClr val="accent5">
              <a:hueOff val="0"/>
              <a:satOff val="0"/>
              <a:lumOff val="0"/>
              <a:alphaOff val="0"/>
            </a:schemeClr>
          </a:solidFill>
          <a:prstDash val="solid"/>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1">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EB916-B29F-DA42-9124-C4DE66CF42A9}">
      <dsp:nvSpPr>
        <dsp:cNvPr id="0" name=""/>
        <dsp:cNvSpPr/>
      </dsp:nvSpPr>
      <dsp:spPr>
        <a:xfrm>
          <a:off x="0" y="438180"/>
          <a:ext cx="8229600" cy="730800"/>
        </a:xfrm>
        <a:prstGeom prst="rect">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8D2D6DCB-F94D-E84F-86F2-3D4015F11F99}">
      <dsp:nvSpPr>
        <dsp:cNvPr id="0" name=""/>
        <dsp:cNvSpPr/>
      </dsp:nvSpPr>
      <dsp:spPr>
        <a:xfrm>
          <a:off x="411480" y="10139"/>
          <a:ext cx="5760720" cy="856080"/>
        </a:xfrm>
        <a:prstGeom prst="roundRect">
          <a:avLst/>
        </a:prstGeom>
        <a:gradFill rotWithShape="0">
          <a:gsLst>
            <a:gs pos="0">
              <a:schemeClr val="accent1">
                <a:shade val="80000"/>
                <a:hueOff val="0"/>
                <a:satOff val="0"/>
                <a:lumOff val="0"/>
                <a:alphaOff val="0"/>
                <a:tint val="73000"/>
                <a:shade val="100000"/>
                <a:satMod val="150000"/>
              </a:schemeClr>
            </a:gs>
            <a:gs pos="25000">
              <a:schemeClr val="accent1">
                <a:shade val="80000"/>
                <a:hueOff val="0"/>
                <a:satOff val="0"/>
                <a:lumOff val="0"/>
                <a:alphaOff val="0"/>
                <a:tint val="96000"/>
                <a:shade val="80000"/>
                <a:satMod val="105000"/>
              </a:schemeClr>
            </a:gs>
            <a:gs pos="38000">
              <a:schemeClr val="accent1">
                <a:shade val="80000"/>
                <a:hueOff val="0"/>
                <a:satOff val="0"/>
                <a:lumOff val="0"/>
                <a:alphaOff val="0"/>
                <a:tint val="96000"/>
                <a:shade val="59000"/>
                <a:satMod val="120000"/>
              </a:schemeClr>
            </a:gs>
            <a:gs pos="55000">
              <a:schemeClr val="accent1">
                <a:shade val="80000"/>
                <a:hueOff val="0"/>
                <a:satOff val="0"/>
                <a:lumOff val="0"/>
                <a:alphaOff val="0"/>
                <a:tint val="100000"/>
                <a:shade val="57000"/>
                <a:satMod val="120000"/>
              </a:schemeClr>
            </a:gs>
            <a:gs pos="80000">
              <a:schemeClr val="accent1">
                <a:shade val="80000"/>
                <a:hueOff val="0"/>
                <a:satOff val="0"/>
                <a:lumOff val="0"/>
                <a:alphaOff val="0"/>
                <a:tint val="100000"/>
                <a:shade val="56000"/>
                <a:satMod val="145000"/>
              </a:schemeClr>
            </a:gs>
            <a:gs pos="88000">
              <a:schemeClr val="accent1">
                <a:shade val="80000"/>
                <a:hueOff val="0"/>
                <a:satOff val="0"/>
                <a:lumOff val="0"/>
                <a:alphaOff val="0"/>
                <a:tint val="100000"/>
                <a:shade val="63000"/>
                <a:satMod val="160000"/>
              </a:schemeClr>
            </a:gs>
            <a:gs pos="100000">
              <a:schemeClr val="accent1">
                <a:shade val="80000"/>
                <a:hueOff val="0"/>
                <a:satOff val="0"/>
                <a:lumOff val="0"/>
                <a:alphaOff val="0"/>
                <a:tint val="99000"/>
                <a:shade val="100000"/>
                <a:satMod val="155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smtClean="0"/>
            <a:t>Foster youth who can clarify the nature of the problem or weigh in on a proposed program focus</a:t>
          </a:r>
          <a:endParaRPr lang="en-US" sz="2000" kern="1200"/>
        </a:p>
      </dsp:txBody>
      <dsp:txXfrm>
        <a:off x="453270" y="51929"/>
        <a:ext cx="5677140" cy="772500"/>
      </dsp:txXfrm>
    </dsp:sp>
    <dsp:sp modelId="{3F8F5468-89F9-4749-A334-0E3CD715CB69}">
      <dsp:nvSpPr>
        <dsp:cNvPr id="0" name=""/>
        <dsp:cNvSpPr/>
      </dsp:nvSpPr>
      <dsp:spPr>
        <a:xfrm>
          <a:off x="0" y="1753620"/>
          <a:ext cx="8229600" cy="730800"/>
        </a:xfrm>
        <a:prstGeom prst="rect">
          <a:avLst/>
        </a:prstGeom>
        <a:solidFill>
          <a:schemeClr val="lt1">
            <a:alpha val="90000"/>
            <a:hueOff val="0"/>
            <a:satOff val="0"/>
            <a:lumOff val="0"/>
            <a:alphaOff val="0"/>
          </a:schemeClr>
        </a:solidFill>
        <a:ln w="9525" cap="flat" cmpd="sng" algn="ctr">
          <a:solidFill>
            <a:schemeClr val="accent1">
              <a:shade val="80000"/>
              <a:hueOff val="292136"/>
              <a:satOff val="-26265"/>
              <a:lumOff val="18324"/>
              <a:alphaOff val="0"/>
            </a:schemeClr>
          </a:solidFill>
          <a:prstDash val="solid"/>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A4E1FB01-3592-D34E-87B6-572B2809A5B1}">
      <dsp:nvSpPr>
        <dsp:cNvPr id="0" name=""/>
        <dsp:cNvSpPr/>
      </dsp:nvSpPr>
      <dsp:spPr>
        <a:xfrm>
          <a:off x="411480" y="1325580"/>
          <a:ext cx="5760720" cy="856080"/>
        </a:xfrm>
        <a:prstGeom prst="roundRect">
          <a:avLst/>
        </a:prstGeom>
        <a:gradFill rotWithShape="0">
          <a:gsLst>
            <a:gs pos="0">
              <a:schemeClr val="accent1">
                <a:shade val="80000"/>
                <a:hueOff val="292136"/>
                <a:satOff val="-26265"/>
                <a:lumOff val="18324"/>
                <a:alphaOff val="0"/>
                <a:tint val="73000"/>
                <a:shade val="100000"/>
                <a:satMod val="150000"/>
              </a:schemeClr>
            </a:gs>
            <a:gs pos="25000">
              <a:schemeClr val="accent1">
                <a:shade val="80000"/>
                <a:hueOff val="292136"/>
                <a:satOff val="-26265"/>
                <a:lumOff val="18324"/>
                <a:alphaOff val="0"/>
                <a:tint val="96000"/>
                <a:shade val="80000"/>
                <a:satMod val="105000"/>
              </a:schemeClr>
            </a:gs>
            <a:gs pos="38000">
              <a:schemeClr val="accent1">
                <a:shade val="80000"/>
                <a:hueOff val="292136"/>
                <a:satOff val="-26265"/>
                <a:lumOff val="18324"/>
                <a:alphaOff val="0"/>
                <a:tint val="96000"/>
                <a:shade val="59000"/>
                <a:satMod val="120000"/>
              </a:schemeClr>
            </a:gs>
            <a:gs pos="55000">
              <a:schemeClr val="accent1">
                <a:shade val="80000"/>
                <a:hueOff val="292136"/>
                <a:satOff val="-26265"/>
                <a:lumOff val="18324"/>
                <a:alphaOff val="0"/>
                <a:tint val="100000"/>
                <a:shade val="57000"/>
                <a:satMod val="120000"/>
              </a:schemeClr>
            </a:gs>
            <a:gs pos="80000">
              <a:schemeClr val="accent1">
                <a:shade val="80000"/>
                <a:hueOff val="292136"/>
                <a:satOff val="-26265"/>
                <a:lumOff val="18324"/>
                <a:alphaOff val="0"/>
                <a:tint val="100000"/>
                <a:shade val="56000"/>
                <a:satMod val="145000"/>
              </a:schemeClr>
            </a:gs>
            <a:gs pos="88000">
              <a:schemeClr val="accent1">
                <a:shade val="80000"/>
                <a:hueOff val="292136"/>
                <a:satOff val="-26265"/>
                <a:lumOff val="18324"/>
                <a:alphaOff val="0"/>
                <a:tint val="100000"/>
                <a:shade val="63000"/>
                <a:satMod val="160000"/>
              </a:schemeClr>
            </a:gs>
            <a:gs pos="100000">
              <a:schemeClr val="accent1">
                <a:shade val="80000"/>
                <a:hueOff val="292136"/>
                <a:satOff val="-26265"/>
                <a:lumOff val="18324"/>
                <a:alphaOff val="0"/>
                <a:tint val="99000"/>
                <a:shade val="100000"/>
                <a:satMod val="155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smtClean="0"/>
            <a:t>Internal stakeholders who are likely to affect actions you’d like to take</a:t>
          </a:r>
          <a:endParaRPr lang="en-US" sz="2000" kern="1200"/>
        </a:p>
      </dsp:txBody>
      <dsp:txXfrm>
        <a:off x="453270" y="1367370"/>
        <a:ext cx="5677140" cy="772500"/>
      </dsp:txXfrm>
    </dsp:sp>
    <dsp:sp modelId="{7B3CD440-960C-6544-97C9-9E2BFD30B982}">
      <dsp:nvSpPr>
        <dsp:cNvPr id="0" name=""/>
        <dsp:cNvSpPr/>
      </dsp:nvSpPr>
      <dsp:spPr>
        <a:xfrm>
          <a:off x="0" y="3069060"/>
          <a:ext cx="8229600" cy="730800"/>
        </a:xfrm>
        <a:prstGeom prst="rect">
          <a:avLst/>
        </a:prstGeom>
        <a:solidFill>
          <a:schemeClr val="lt1">
            <a:alpha val="90000"/>
            <a:hueOff val="0"/>
            <a:satOff val="0"/>
            <a:lumOff val="0"/>
            <a:alphaOff val="0"/>
          </a:schemeClr>
        </a:solidFill>
        <a:ln w="9525" cap="flat" cmpd="sng" algn="ctr">
          <a:solidFill>
            <a:schemeClr val="accent1">
              <a:shade val="80000"/>
              <a:hueOff val="584272"/>
              <a:satOff val="-52530"/>
              <a:lumOff val="36647"/>
              <a:alphaOff val="0"/>
            </a:schemeClr>
          </a:solidFill>
          <a:prstDash val="solid"/>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28946B32-C679-2347-AB52-955E8753EA46}">
      <dsp:nvSpPr>
        <dsp:cNvPr id="0" name=""/>
        <dsp:cNvSpPr/>
      </dsp:nvSpPr>
      <dsp:spPr>
        <a:xfrm>
          <a:off x="411480" y="2641020"/>
          <a:ext cx="5760720" cy="856080"/>
        </a:xfrm>
        <a:prstGeom prst="roundRect">
          <a:avLst/>
        </a:prstGeom>
        <a:gradFill rotWithShape="0">
          <a:gsLst>
            <a:gs pos="0">
              <a:schemeClr val="accent1">
                <a:shade val="80000"/>
                <a:hueOff val="584272"/>
                <a:satOff val="-52530"/>
                <a:lumOff val="36647"/>
                <a:alphaOff val="0"/>
                <a:tint val="73000"/>
                <a:shade val="100000"/>
                <a:satMod val="150000"/>
              </a:schemeClr>
            </a:gs>
            <a:gs pos="25000">
              <a:schemeClr val="accent1">
                <a:shade val="80000"/>
                <a:hueOff val="584272"/>
                <a:satOff val="-52530"/>
                <a:lumOff val="36647"/>
                <a:alphaOff val="0"/>
                <a:tint val="96000"/>
                <a:shade val="80000"/>
                <a:satMod val="105000"/>
              </a:schemeClr>
            </a:gs>
            <a:gs pos="38000">
              <a:schemeClr val="accent1">
                <a:shade val="80000"/>
                <a:hueOff val="584272"/>
                <a:satOff val="-52530"/>
                <a:lumOff val="36647"/>
                <a:alphaOff val="0"/>
                <a:tint val="96000"/>
                <a:shade val="59000"/>
                <a:satMod val="120000"/>
              </a:schemeClr>
            </a:gs>
            <a:gs pos="55000">
              <a:schemeClr val="accent1">
                <a:shade val="80000"/>
                <a:hueOff val="584272"/>
                <a:satOff val="-52530"/>
                <a:lumOff val="36647"/>
                <a:alphaOff val="0"/>
                <a:tint val="100000"/>
                <a:shade val="57000"/>
                <a:satMod val="120000"/>
              </a:schemeClr>
            </a:gs>
            <a:gs pos="80000">
              <a:schemeClr val="accent1">
                <a:shade val="80000"/>
                <a:hueOff val="584272"/>
                <a:satOff val="-52530"/>
                <a:lumOff val="36647"/>
                <a:alphaOff val="0"/>
                <a:tint val="100000"/>
                <a:shade val="56000"/>
                <a:satMod val="145000"/>
              </a:schemeClr>
            </a:gs>
            <a:gs pos="88000">
              <a:schemeClr val="accent1">
                <a:shade val="80000"/>
                <a:hueOff val="584272"/>
                <a:satOff val="-52530"/>
                <a:lumOff val="36647"/>
                <a:alphaOff val="0"/>
                <a:tint val="100000"/>
                <a:shade val="63000"/>
                <a:satMod val="160000"/>
              </a:schemeClr>
            </a:gs>
            <a:gs pos="100000">
              <a:schemeClr val="accent1">
                <a:shade val="80000"/>
                <a:hueOff val="584272"/>
                <a:satOff val="-52530"/>
                <a:lumOff val="36647"/>
                <a:alphaOff val="0"/>
                <a:tint val="99000"/>
                <a:shade val="100000"/>
                <a:satMod val="155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smtClean="0"/>
            <a:t>External partners who can offer insights into both problems and potential solutions</a:t>
          </a:r>
          <a:endParaRPr lang="en-US" sz="2000" kern="1200"/>
        </a:p>
      </dsp:txBody>
      <dsp:txXfrm>
        <a:off x="453270" y="2682810"/>
        <a:ext cx="5677140" cy="7725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D13C38-2534-F549-B0C0-CB141F3F7E60}">
      <dsp:nvSpPr>
        <dsp:cNvPr id="0" name=""/>
        <dsp:cNvSpPr/>
      </dsp:nvSpPr>
      <dsp:spPr>
        <a:xfrm>
          <a:off x="1699418" y="0"/>
          <a:ext cx="4830763" cy="4830763"/>
        </a:xfrm>
        <a:prstGeom prst="diamond">
          <a:avLst/>
        </a:prstGeom>
        <a:solidFill>
          <a:schemeClr val="accent4">
            <a:tint val="4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3CFCC75A-70A4-7241-BBAB-5CAAA7462BCB}">
      <dsp:nvSpPr>
        <dsp:cNvPr id="0" name=""/>
        <dsp:cNvSpPr/>
      </dsp:nvSpPr>
      <dsp:spPr>
        <a:xfrm>
          <a:off x="762072" y="458922"/>
          <a:ext cx="3152681" cy="1883997"/>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Sometimes the figures—especially regarding degree attainment—can be daunting. </a:t>
          </a:r>
          <a:endParaRPr lang="en-US" sz="2200" kern="1200" dirty="0"/>
        </a:p>
      </dsp:txBody>
      <dsp:txXfrm>
        <a:off x="854041" y="550891"/>
        <a:ext cx="2968743" cy="1700059"/>
      </dsp:txXfrm>
    </dsp:sp>
    <dsp:sp modelId="{BE405C75-BA62-E84A-BDB6-790751839EA2}">
      <dsp:nvSpPr>
        <dsp:cNvPr id="0" name=""/>
        <dsp:cNvSpPr/>
      </dsp:nvSpPr>
      <dsp:spPr>
        <a:xfrm>
          <a:off x="4391034" y="458922"/>
          <a:ext cx="3152681" cy="1883997"/>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Remember to look at the bright spots and not just at the disappointing figures </a:t>
          </a:r>
          <a:endParaRPr lang="en-US" sz="2200" kern="1200"/>
        </a:p>
      </dsp:txBody>
      <dsp:txXfrm>
        <a:off x="4483003" y="550891"/>
        <a:ext cx="2968743" cy="1700059"/>
      </dsp:txXfrm>
    </dsp:sp>
    <dsp:sp modelId="{4D3A769A-85B4-4247-B96C-4B44A49820F3}">
      <dsp:nvSpPr>
        <dsp:cNvPr id="0" name=""/>
        <dsp:cNvSpPr/>
      </dsp:nvSpPr>
      <dsp:spPr>
        <a:xfrm>
          <a:off x="762072" y="2487842"/>
          <a:ext cx="3152681" cy="1883997"/>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Don’t try to remedy everything—pick a discrete area of focus where you can focus your efforts</a:t>
          </a:r>
          <a:endParaRPr lang="en-US" sz="2200" kern="1200"/>
        </a:p>
      </dsp:txBody>
      <dsp:txXfrm>
        <a:off x="854041" y="2579811"/>
        <a:ext cx="2968743" cy="1700059"/>
      </dsp:txXfrm>
    </dsp:sp>
    <dsp:sp modelId="{EF584B35-1A2D-B741-9F89-7FCE23C18FDC}">
      <dsp:nvSpPr>
        <dsp:cNvPr id="0" name=""/>
        <dsp:cNvSpPr/>
      </dsp:nvSpPr>
      <dsp:spPr>
        <a:xfrm>
          <a:off x="4391109" y="2487842"/>
          <a:ext cx="3152681" cy="1883997"/>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Think about where you have an ability to make a change and get started there</a:t>
          </a:r>
          <a:endParaRPr lang="en-US" sz="2400" kern="1200"/>
        </a:p>
      </dsp:txBody>
      <dsp:txXfrm>
        <a:off x="4483078" y="2579811"/>
        <a:ext cx="2968743" cy="17000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13080-4AEB-B041-A64C-0EDE4C84EF0B}">
      <dsp:nvSpPr>
        <dsp:cNvPr id="0" name=""/>
        <dsp:cNvSpPr/>
      </dsp:nvSpPr>
      <dsp:spPr>
        <a:xfrm>
          <a:off x="0" y="3024764"/>
          <a:ext cx="8229600" cy="661744"/>
        </a:xfrm>
        <a:prstGeom prst="rect">
          <a:avLst/>
        </a:prstGeom>
        <a:gradFill rotWithShape="0">
          <a:gsLst>
            <a:gs pos="0">
              <a:schemeClr val="accent2">
                <a:hueOff val="0"/>
                <a:satOff val="0"/>
                <a:lumOff val="0"/>
                <a:alphaOff val="0"/>
                <a:tint val="73000"/>
                <a:shade val="100000"/>
                <a:satMod val="150000"/>
              </a:schemeClr>
            </a:gs>
            <a:gs pos="25000">
              <a:schemeClr val="accent2">
                <a:hueOff val="0"/>
                <a:satOff val="0"/>
                <a:lumOff val="0"/>
                <a:alphaOff val="0"/>
                <a:tint val="96000"/>
                <a:shade val="80000"/>
                <a:satMod val="105000"/>
              </a:schemeClr>
            </a:gs>
            <a:gs pos="38000">
              <a:schemeClr val="accent2">
                <a:hueOff val="0"/>
                <a:satOff val="0"/>
                <a:lumOff val="0"/>
                <a:alphaOff val="0"/>
                <a:tint val="96000"/>
                <a:shade val="59000"/>
                <a:satMod val="120000"/>
              </a:schemeClr>
            </a:gs>
            <a:gs pos="55000">
              <a:schemeClr val="accent2">
                <a:hueOff val="0"/>
                <a:satOff val="0"/>
                <a:lumOff val="0"/>
                <a:alphaOff val="0"/>
                <a:tint val="100000"/>
                <a:shade val="57000"/>
                <a:satMod val="120000"/>
              </a:schemeClr>
            </a:gs>
            <a:gs pos="80000">
              <a:schemeClr val="accent2">
                <a:hueOff val="0"/>
                <a:satOff val="0"/>
                <a:lumOff val="0"/>
                <a:alphaOff val="0"/>
                <a:tint val="100000"/>
                <a:shade val="56000"/>
                <a:satMod val="145000"/>
              </a:schemeClr>
            </a:gs>
            <a:gs pos="88000">
              <a:schemeClr val="accent2">
                <a:hueOff val="0"/>
                <a:satOff val="0"/>
                <a:lumOff val="0"/>
                <a:alphaOff val="0"/>
                <a:tint val="100000"/>
                <a:shade val="63000"/>
                <a:satMod val="160000"/>
              </a:schemeClr>
            </a:gs>
            <a:gs pos="100000">
              <a:schemeClr val="accent2">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2">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Identify where you would need to focus your efforts –and with whom—to make the reality more like the ideal</a:t>
          </a:r>
          <a:endParaRPr lang="en-US" sz="2000" kern="1200" dirty="0"/>
        </a:p>
      </dsp:txBody>
      <dsp:txXfrm>
        <a:off x="0" y="3024764"/>
        <a:ext cx="8229600" cy="661744"/>
      </dsp:txXfrm>
    </dsp:sp>
    <dsp:sp modelId="{BA7A780F-1C6B-5A42-8E2F-8C2382E5CFC6}">
      <dsp:nvSpPr>
        <dsp:cNvPr id="0" name=""/>
        <dsp:cNvSpPr/>
      </dsp:nvSpPr>
      <dsp:spPr>
        <a:xfrm rot="10800000">
          <a:off x="0" y="2016927"/>
          <a:ext cx="8229600" cy="1017763"/>
        </a:xfrm>
        <a:prstGeom prst="upArrowCallout">
          <a:avLst/>
        </a:prstGeom>
        <a:gradFill rotWithShape="0">
          <a:gsLst>
            <a:gs pos="0">
              <a:schemeClr val="accent3">
                <a:hueOff val="0"/>
                <a:satOff val="0"/>
                <a:lumOff val="0"/>
                <a:alphaOff val="0"/>
                <a:tint val="73000"/>
                <a:shade val="100000"/>
                <a:satMod val="150000"/>
              </a:schemeClr>
            </a:gs>
            <a:gs pos="25000">
              <a:schemeClr val="accent3">
                <a:hueOff val="0"/>
                <a:satOff val="0"/>
                <a:lumOff val="0"/>
                <a:alphaOff val="0"/>
                <a:tint val="96000"/>
                <a:shade val="80000"/>
                <a:satMod val="105000"/>
              </a:schemeClr>
            </a:gs>
            <a:gs pos="38000">
              <a:schemeClr val="accent3">
                <a:hueOff val="0"/>
                <a:satOff val="0"/>
                <a:lumOff val="0"/>
                <a:alphaOff val="0"/>
                <a:tint val="96000"/>
                <a:shade val="59000"/>
                <a:satMod val="120000"/>
              </a:schemeClr>
            </a:gs>
            <a:gs pos="55000">
              <a:schemeClr val="accent3">
                <a:hueOff val="0"/>
                <a:satOff val="0"/>
                <a:lumOff val="0"/>
                <a:alphaOff val="0"/>
                <a:tint val="100000"/>
                <a:shade val="57000"/>
                <a:satMod val="120000"/>
              </a:schemeClr>
            </a:gs>
            <a:gs pos="80000">
              <a:schemeClr val="accent3">
                <a:hueOff val="0"/>
                <a:satOff val="0"/>
                <a:lumOff val="0"/>
                <a:alphaOff val="0"/>
                <a:tint val="100000"/>
                <a:shade val="56000"/>
                <a:satMod val="145000"/>
              </a:schemeClr>
            </a:gs>
            <a:gs pos="88000">
              <a:schemeClr val="accent3">
                <a:hueOff val="0"/>
                <a:satOff val="0"/>
                <a:lumOff val="0"/>
                <a:alphaOff val="0"/>
                <a:tint val="100000"/>
                <a:shade val="63000"/>
                <a:satMod val="160000"/>
              </a:schemeClr>
            </a:gs>
            <a:gs pos="100000">
              <a:schemeClr val="accent3">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3">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Draw what the ideal pathway might be like—starting from a successful outcome and including external partners</a:t>
          </a:r>
          <a:endParaRPr lang="en-US" sz="2000" kern="1200" dirty="0"/>
        </a:p>
      </dsp:txBody>
      <dsp:txXfrm rot="10800000">
        <a:off x="0" y="2016927"/>
        <a:ext cx="8229600" cy="661312"/>
      </dsp:txXfrm>
    </dsp:sp>
    <dsp:sp modelId="{994A04ED-846D-7B4D-BBCA-E773635604A0}">
      <dsp:nvSpPr>
        <dsp:cNvPr id="0" name=""/>
        <dsp:cNvSpPr/>
      </dsp:nvSpPr>
      <dsp:spPr>
        <a:xfrm rot="10800000">
          <a:off x="0" y="1009090"/>
          <a:ext cx="8229600" cy="1017763"/>
        </a:xfrm>
        <a:prstGeom prst="upArrowCallout">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Put the data points you have on these pathways</a:t>
          </a:r>
          <a:endParaRPr lang="en-US" sz="2000" kern="1200" dirty="0"/>
        </a:p>
      </dsp:txBody>
      <dsp:txXfrm rot="10800000">
        <a:off x="0" y="1009090"/>
        <a:ext cx="8229600" cy="661312"/>
      </dsp:txXfrm>
    </dsp:sp>
    <dsp:sp modelId="{7D549187-EA68-DE4F-908A-027E2191ECF3}">
      <dsp:nvSpPr>
        <dsp:cNvPr id="0" name=""/>
        <dsp:cNvSpPr/>
      </dsp:nvSpPr>
      <dsp:spPr>
        <a:xfrm rot="10800000">
          <a:off x="0" y="1253"/>
          <a:ext cx="8229600" cy="1017763"/>
        </a:xfrm>
        <a:prstGeom prst="upArrowCallout">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First draw what those pathways might be like right now</a:t>
          </a:r>
          <a:endParaRPr lang="en-US" sz="2000" kern="1200" dirty="0"/>
        </a:p>
      </dsp:txBody>
      <dsp:txXfrm rot="10800000">
        <a:off x="0" y="1253"/>
        <a:ext cx="8229600" cy="661312"/>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F6FF6FD-3CE7-44F8-A0CF-CEF1322301BB}" type="datetimeFigureOut">
              <a:rPr lang="en-US" smtClean="0"/>
              <a:t>3/19/14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78A555D-8709-477D-AE0D-C4215DF98736}" type="slidenum">
              <a:rPr lang="en-US" smtClean="0"/>
              <a:t>‹#›</a:t>
            </a:fld>
            <a:endParaRPr lang="en-US"/>
          </a:p>
        </p:txBody>
      </p:sp>
    </p:spTree>
    <p:extLst>
      <p:ext uri="{BB962C8B-B14F-4D97-AF65-F5344CB8AC3E}">
        <p14:creationId xmlns:p14="http://schemas.microsoft.com/office/powerpoint/2010/main" val="542578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F169DD7-0ACB-47B1-BB87-4E1044187E44}" type="datetimeFigureOut">
              <a:rPr lang="en-US" smtClean="0"/>
              <a:t>3/19/14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DDF3D7E-3B35-4228-B8F6-ADD7A76DFE8D}" type="slidenum">
              <a:rPr lang="en-US" smtClean="0"/>
              <a:t>‹#›</a:t>
            </a:fld>
            <a:endParaRPr lang="en-US"/>
          </a:p>
        </p:txBody>
      </p:sp>
    </p:spTree>
    <p:extLst>
      <p:ext uri="{BB962C8B-B14F-4D97-AF65-F5344CB8AC3E}">
        <p14:creationId xmlns:p14="http://schemas.microsoft.com/office/powerpoint/2010/main" val="392708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DDF3D7E-3B35-4228-B8F6-ADD7A76DFE8D}" type="slidenum">
              <a:rPr lang="en-US" smtClean="0"/>
              <a:t>1</a:t>
            </a:fld>
            <a:endParaRPr lang="en-US"/>
          </a:p>
        </p:txBody>
      </p:sp>
    </p:spTree>
    <p:extLst>
      <p:ext uri="{BB962C8B-B14F-4D97-AF65-F5344CB8AC3E}">
        <p14:creationId xmlns:p14="http://schemas.microsoft.com/office/powerpoint/2010/main" val="686511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smtClean="0"/>
          </a:p>
        </p:txBody>
      </p:sp>
      <p:sp>
        <p:nvSpPr>
          <p:cNvPr id="4" name="Slide Number Placeholder 3"/>
          <p:cNvSpPr>
            <a:spLocks noGrp="1"/>
          </p:cNvSpPr>
          <p:nvPr>
            <p:ph type="sldNum" sz="quarter" idx="10"/>
          </p:nvPr>
        </p:nvSpPr>
        <p:spPr/>
        <p:txBody>
          <a:bodyPr/>
          <a:lstStyle/>
          <a:p>
            <a:fld id="{5B074CB6-546B-4BFD-8589-374F803F2345}" type="slidenum">
              <a:rPr lang="en-US" smtClean="0"/>
              <a:pPr/>
              <a:t>2</a:t>
            </a:fld>
            <a:endParaRPr lang="en-US"/>
          </a:p>
        </p:txBody>
      </p:sp>
    </p:spTree>
    <p:extLst>
      <p:ext uri="{BB962C8B-B14F-4D97-AF65-F5344CB8AC3E}">
        <p14:creationId xmlns:p14="http://schemas.microsoft.com/office/powerpoint/2010/main" val="3666920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54D9226-835D-4E9A-AA3D-ECE50C7F7619}" type="datetimeFigureOut">
              <a:rPr lang="en-US" smtClean="0"/>
              <a:t>3/19/14</a:t>
            </a:fld>
            <a:endParaRPr lang="en-US"/>
          </a:p>
        </p:txBody>
      </p:sp>
      <p:sp>
        <p:nvSpPr>
          <p:cNvPr id="5" name="Footer Placeholder 4"/>
          <p:cNvSpPr>
            <a:spLocks noGrp="1"/>
          </p:cNvSpPr>
          <p:nvPr>
            <p:ph type="ftr" sz="quarter" idx="11"/>
          </p:nvPr>
        </p:nvSpPr>
        <p:spPr>
          <a:xfrm>
            <a:off x="5867400" y="5486400"/>
            <a:ext cx="2895600" cy="762000"/>
          </a:xfrm>
        </p:spPr>
        <p:txBody>
          <a:bodyPr anchor="t" anchorCtr="0"/>
          <a:lstStyle>
            <a:lvl1pPr algn="r">
              <a:defRPr cap="all" baseline="0">
                <a:solidFill>
                  <a:schemeClr val="tx1"/>
                </a:solidFill>
              </a:defRPr>
            </a:lvl1p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lvl="0"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2D9B57A-413F-4497-9CED-33400418B658}" type="slidenum">
              <a:rPr lang="en-US" smtClean="0"/>
              <a:t>‹#›</a:t>
            </a:fld>
            <a:endParaRPr lang="en-US"/>
          </a:p>
        </p:txBody>
      </p:sp>
      <p:sp>
        <p:nvSpPr>
          <p:cNvPr id="11" name="Rectangle 10"/>
          <p:cNvSpPr/>
          <p:nvPr/>
        </p:nvSpPr>
        <p:spPr>
          <a:xfrm>
            <a:off x="541822" y="4559276"/>
            <a:ext cx="6755166" cy="664367"/>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lvl="0"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5" name="Rectangle 14"/>
          <p:cNvSpPr/>
          <p:nvPr userDrawn="1"/>
        </p:nvSpPr>
        <p:spPr>
          <a:xfrm>
            <a:off x="536125" y="3148493"/>
            <a:ext cx="6766560" cy="2077720"/>
          </a:xfrm>
          <a:prstGeom prst="rect">
            <a:avLst/>
          </a:prstGeom>
          <a:noFill/>
          <a:ln w="28575" cmpd="sng">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9665284"/>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FB3B-20DA-4D0E-BF16-8262B7156612}" type="datetime1">
              <a:rPr lang="en-US" smtClean="0"/>
              <a:pPr/>
              <a:t>3/19/14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6200" y="685800"/>
            <a:ext cx="4572000" cy="5257802"/>
          </a:xfrm>
        </p:spPr>
        <p:txBody>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200" b="1">
                <a:solidFill>
                  <a:schemeClr val="accent1">
                    <a:lumMod val="75000"/>
                  </a:schemeClr>
                </a:solidFill>
              </a:defRPr>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85800" y="621437"/>
            <a:ext cx="7772400" cy="4331564"/>
          </a:xfrm>
          <a:solidFill>
            <a:schemeClr val="bg1">
              <a:lumMod val="95000"/>
            </a:schemeClr>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3/19/14</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normAutofit/>
          </a:bodyPr>
          <a:lstStyle>
            <a:lvl1pPr algn="ctr">
              <a:defRPr sz="2200" b="1">
                <a:solidFill>
                  <a:schemeClr val="accent1">
                    <a:lumMod val="75000"/>
                  </a:schemeClr>
                </a:solidFill>
              </a:defRPr>
            </a:lvl1pPr>
          </a:lstStyle>
          <a:p>
            <a:r>
              <a:rPr lang="en-US" dirty="0"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Picture with Caption">
    <p:spTree>
      <p:nvGrpSpPr>
        <p:cNvPr id="1" name=""/>
        <p:cNvGrpSpPr/>
        <p:nvPr/>
      </p:nvGrpSpPr>
      <p:grpSpPr>
        <a:xfrm>
          <a:off x="0" y="0"/>
          <a:ext cx="0" cy="0"/>
          <a:chOff x="0" y="0"/>
          <a:chExt cx="0" cy="0"/>
        </a:xfrm>
      </p:grpSpPr>
      <p:sp>
        <p:nvSpPr>
          <p:cNvPr id="15" name="Rectangle 14"/>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6" name="Rectangle 15"/>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05824" y="3962400"/>
            <a:ext cx="3707166" cy="22860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533400" y="1911350"/>
            <a:ext cx="8077200" cy="1898650"/>
          </a:xfrm>
        </p:spPr>
        <p:txBody>
          <a:bodyPr/>
          <a:lstStyle>
            <a:lvl1pPr marL="228600" indent="-228600">
              <a:buFont typeface="Wingdings" pitchFamily="2" charset="2"/>
              <a:buChar char="Ø"/>
              <a:defRPr sz="2200">
                <a:solidFill>
                  <a:schemeClr val="tx1"/>
                </a:solidFill>
              </a:defRPr>
            </a:lvl1pPr>
            <a:lvl2pPr marL="457200" indent="-228600">
              <a:buFont typeface="Wingdings" pitchFamily="2" charset="2"/>
              <a:buChar char="Ø"/>
              <a:defRPr>
                <a:solidFill>
                  <a:schemeClr val="tx1"/>
                </a:solidFill>
              </a:defRPr>
            </a:lvl2pPr>
            <a:lvl3pPr marL="685800" indent="-228600">
              <a:buFont typeface="Wingdings" pitchFamily="2" charset="2"/>
              <a:buChar char="Ø"/>
              <a:defRPr>
                <a:solidFill>
                  <a:schemeClr val="tx1"/>
                </a:solidFill>
              </a:defRPr>
            </a:lvl3pPr>
            <a:lvl4pPr marL="914400" indent="-228600">
              <a:buFont typeface="Wingdings" pitchFamily="2" charset="2"/>
              <a:buChar char="Ø"/>
              <a:defRPr>
                <a:solidFill>
                  <a:schemeClr val="tx1"/>
                </a:solidFill>
              </a:defRPr>
            </a:lvl4pPr>
            <a:lvl5pPr marL="1143000" indent="-228600">
              <a:buFont typeface="Wingdings" pitchFamily="2" charset="2"/>
              <a:buChar char="Ø"/>
              <a:defRPr>
                <a:solidFill>
                  <a:schemeClr val="tx1"/>
                </a:solidFill>
              </a:defRPr>
            </a:lvl5pPr>
            <a:lvl6pPr marL="1371600" indent="-228600">
              <a:buFont typeface="Wingdings" pitchFamily="2" charset="2"/>
              <a:buChar char="Ø"/>
              <a:defRPr sz="1600">
                <a:solidFill>
                  <a:schemeClr val="tx1">
                    <a:lumMod val="75000"/>
                    <a:lumOff val="25000"/>
                  </a:schemeClr>
                </a:solidFill>
              </a:defRPr>
            </a:lvl6pPr>
            <a:lvl7pPr marL="1600200" indent="-228600">
              <a:buClr>
                <a:schemeClr val="accent1"/>
              </a:buClr>
              <a:buFont typeface="Wingdings" pitchFamily="2" charset="2"/>
              <a:buChar char="Ø"/>
              <a:defRPr sz="1600">
                <a:solidFill>
                  <a:schemeClr val="tx1">
                    <a:lumMod val="75000"/>
                    <a:lumOff val="25000"/>
                  </a:schemeClr>
                </a:solidFill>
              </a:defRPr>
            </a:lvl7pPr>
            <a:lvl8pPr marL="1828800" indent="-228600">
              <a:buClr>
                <a:schemeClr val="accent1"/>
              </a:buClr>
              <a:buFont typeface="Wingdings" pitchFamily="2" charset="2"/>
              <a:buChar char="Ø"/>
              <a:defRPr sz="1600">
                <a:solidFill>
                  <a:schemeClr val="tx1">
                    <a:lumMod val="75000"/>
                    <a:lumOff val="25000"/>
                  </a:schemeClr>
                </a:solidFill>
              </a:defRPr>
            </a:lvl8pPr>
            <a:lvl9pPr marL="2057400" indent="-228600">
              <a:buClr>
                <a:schemeClr val="accent1"/>
              </a:buClr>
              <a:buFont typeface="Wingdings" pitchFamily="2" charset="2"/>
              <a:buChar char="Ø"/>
              <a:defRPr sz="1600" baseline="0">
                <a:solidFill>
                  <a:schemeClr val="tx1">
                    <a:lumMod val="75000"/>
                    <a:lumOff val="25000"/>
                  </a:schemeClr>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259A7B8-0EC4-44C9-AFEF-25E144F11C06}" type="datetime1">
              <a:rPr lang="en-US" smtClean="0"/>
              <a:pPr/>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
        <p:nvSpPr>
          <p:cNvPr id="10" name="Content Placeholder 9"/>
          <p:cNvSpPr>
            <a:spLocks noGrp="1"/>
          </p:cNvSpPr>
          <p:nvPr>
            <p:ph sz="quarter" idx="14"/>
          </p:nvPr>
        </p:nvSpPr>
        <p:spPr>
          <a:xfrm>
            <a:off x="4495800" y="4038600"/>
            <a:ext cx="4114800" cy="2133600"/>
          </a:xfrm>
        </p:spPr>
        <p:txBody>
          <a:bodyPr/>
          <a:lstStyle>
            <a:lvl1pPr marL="0" indent="0">
              <a:spcBef>
                <a:spcPts val="0"/>
              </a:spcBef>
              <a:buFontTx/>
              <a:buNone/>
              <a:defRPr/>
            </a:lvl1pPr>
            <a:lvl2pPr marL="228600" indent="0">
              <a:buFontTx/>
              <a:buNone/>
              <a:defRPr/>
            </a:lvl2pPr>
            <a:lvl3pPr marL="457200" indent="0">
              <a:buFontTx/>
              <a:buNone/>
              <a:defRPr/>
            </a:lvl3pPr>
            <a:lvl4pPr marL="685800" indent="0">
              <a:buFontTx/>
              <a:buNone/>
              <a:defRPr/>
            </a:lvl4pPr>
            <a:lvl5pPr marL="914400" indent="0">
              <a:buFontTx/>
              <a:buNone/>
              <a:defRPr/>
            </a:lvl5pPr>
          </a:lstStyle>
          <a:p>
            <a:pPr lvl="0"/>
            <a:r>
              <a:rPr lang="en-US" dirty="0" smtClean="0"/>
              <a:t>Click to edit Master text styles</a:t>
            </a:r>
          </a:p>
          <a:p>
            <a:pPr lvl="0"/>
            <a:r>
              <a:rPr lang="en-US" dirty="0" smtClean="0"/>
              <a:t>Second level</a:t>
            </a:r>
          </a:p>
          <a:p>
            <a:pPr lvl="0"/>
            <a:r>
              <a:rPr lang="en-US" dirty="0" smtClean="0"/>
              <a:t>Third level</a:t>
            </a:r>
          </a:p>
          <a:p>
            <a:pPr lvl="0"/>
            <a:r>
              <a:rPr lang="en-US" dirty="0" smtClean="0"/>
              <a:t>Fourth level</a:t>
            </a:r>
          </a:p>
          <a:p>
            <a:pPr lvl="0"/>
            <a:r>
              <a:rPr lang="en-US" dirty="0" smtClean="0"/>
              <a:t>Fifth level</a:t>
            </a:r>
            <a:endParaRPr lang="en-US" dirty="0"/>
          </a:p>
        </p:txBody>
      </p:sp>
      <p:sp>
        <p:nvSpPr>
          <p:cNvPr id="12" name="Picture Placeholder 11"/>
          <p:cNvSpPr>
            <a:spLocks noGrp="1"/>
          </p:cNvSpPr>
          <p:nvPr>
            <p:ph type="pic" sz="quarter" idx="15" hasCustomPrompt="1"/>
          </p:nvPr>
        </p:nvSpPr>
        <p:spPr>
          <a:xfrm>
            <a:off x="727257" y="4076700"/>
            <a:ext cx="3464300" cy="2057400"/>
          </a:xfr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dirty="0">
                <a:solidFill>
                  <a:schemeClr val="tx1"/>
                </a:solidFill>
              </a:defRPr>
            </a:lvl1pPr>
          </a:lstStyle>
          <a:p>
            <a:pPr marL="0" lvl="0" algn="ctr"/>
            <a:r>
              <a:rPr lang="en-US" dirty="0" smtClean="0"/>
              <a:t>Click to add picture</a:t>
            </a:r>
            <a:endParaRPr lang="en-US" dirty="0"/>
          </a:p>
        </p:txBody>
      </p:sp>
    </p:spTree>
    <p:extLst>
      <p:ext uri="{BB962C8B-B14F-4D97-AF65-F5344CB8AC3E}">
        <p14:creationId xmlns:p14="http://schemas.microsoft.com/office/powerpoint/2010/main" val="1338417319"/>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ideo with Caption">
    <p:spTree>
      <p:nvGrpSpPr>
        <p:cNvPr id="1" name=""/>
        <p:cNvGrpSpPr/>
        <p:nvPr/>
      </p:nvGrpSpPr>
      <p:grpSpPr>
        <a:xfrm>
          <a:off x="0" y="0"/>
          <a:ext cx="0" cy="0"/>
          <a:chOff x="0" y="0"/>
          <a:chExt cx="0" cy="0"/>
        </a:xfrm>
      </p:grpSpPr>
      <p:sp>
        <p:nvSpPr>
          <p:cNvPr id="8" name="Rectangle 7"/>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3/19/14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
        <p:nvSpPr>
          <p:cNvPr id="7" name="Media Placeholder 6"/>
          <p:cNvSpPr>
            <a:spLocks noGrp="1"/>
          </p:cNvSpPr>
          <p:nvPr>
            <p:ph type="media" sz="quarter" idx="13" hasCustomPrompt="1"/>
          </p:nvPr>
        </p:nvSpPr>
        <p:spPr>
          <a:xfrm>
            <a:off x="457200" y="1752601"/>
            <a:ext cx="8229600" cy="3657600"/>
          </a:xfrm>
          <a:solidFill>
            <a:schemeClr val="bg1">
              <a:lumMod val="85000"/>
            </a:schemeClr>
          </a:solidFill>
        </p:spPr>
        <p:txBody>
          <a:bodyPr/>
          <a:lstStyle>
            <a:lvl1pPr>
              <a:defRPr baseline="0"/>
            </a:lvl1pPr>
          </a:lstStyle>
          <a:p>
            <a:r>
              <a:rPr lang="en-US" dirty="0" smtClean="0"/>
              <a:t>Click to add media file</a:t>
            </a:r>
            <a:endParaRPr lang="en-US" dirty="0"/>
          </a:p>
        </p:txBody>
      </p:sp>
      <p:sp>
        <p:nvSpPr>
          <p:cNvPr id="9" name="Text Placeholder 8"/>
          <p:cNvSpPr>
            <a:spLocks noGrp="1"/>
          </p:cNvSpPr>
          <p:nvPr>
            <p:ph type="body" sz="quarter" idx="14" hasCustomPrompt="1"/>
          </p:nvPr>
        </p:nvSpPr>
        <p:spPr>
          <a:xfrm>
            <a:off x="457200" y="5486400"/>
            <a:ext cx="8229600" cy="533400"/>
          </a:xfrm>
        </p:spPr>
        <p:txBody>
          <a:bodyPr>
            <a:noAutofit/>
          </a:bodyPr>
          <a:lstStyle>
            <a:lvl1pPr marL="0" indent="0">
              <a:buNone/>
              <a:defRPr sz="2400" baseline="0">
                <a:solidFill>
                  <a:schemeClr val="tx1"/>
                </a:solidFill>
              </a:defRPr>
            </a:lvl1pPr>
            <a:lvl2pPr marL="228600" indent="0">
              <a:buNone/>
              <a:defRPr/>
            </a:lvl2pPr>
            <a:lvl3pPr marL="457200" indent="0">
              <a:buNone/>
              <a:defRPr/>
            </a:lvl3pPr>
            <a:lvl4pPr marL="685800" indent="0">
              <a:buNone/>
              <a:defRPr/>
            </a:lvl4pPr>
            <a:lvl5pPr marL="914400" indent="0">
              <a:buNone/>
              <a:defRPr/>
            </a:lvl5pPr>
          </a:lstStyle>
          <a:p>
            <a:pPr lvl="0"/>
            <a:r>
              <a:rPr lang="en-US" dirty="0" smtClean="0"/>
              <a:t>Click to add video caption</a:t>
            </a:r>
            <a:endParaRPr lang="en-US" dirty="0"/>
          </a:p>
        </p:txBody>
      </p:sp>
    </p:spTree>
    <p:extLst>
      <p:ext uri="{BB962C8B-B14F-4D97-AF65-F5344CB8AC3E}">
        <p14:creationId xmlns:p14="http://schemas.microsoft.com/office/powerpoint/2010/main" val="988597124"/>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bou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FB3B-20DA-4D0E-BF16-8262B7156612}" type="datetime1">
              <a:rPr lang="en-US" smtClean="0"/>
              <a:pPr/>
              <a:t>3/19/14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
        <p:nvSpPr>
          <p:cNvPr id="10" name="Text Placeholder 9"/>
          <p:cNvSpPr>
            <a:spLocks noGrp="1"/>
          </p:cNvSpPr>
          <p:nvPr>
            <p:ph type="body" sz="quarter" idx="14"/>
          </p:nvPr>
        </p:nvSpPr>
        <p:spPr>
          <a:xfrm>
            <a:off x="563880" y="304800"/>
            <a:ext cx="4846320" cy="381000"/>
          </a:xfrm>
        </p:spPr>
        <p:txBody>
          <a:bodyPr bIns="0" anchor="b" anchorCtr="0">
            <a:noAutofit/>
          </a:bodyPr>
          <a:lstStyle>
            <a:lvl1pPr marL="0" indent="0">
              <a:buNone/>
              <a:defRPr sz="2400" b="1" cap="all" baseline="0"/>
            </a:lvl1pPr>
            <a:lvl2pPr marL="228600" indent="0">
              <a:buNone/>
              <a:defRPr sz="2400" b="1"/>
            </a:lvl2pPr>
            <a:lvl3pPr marL="457200" indent="0">
              <a:buNone/>
              <a:defRPr sz="2400" b="1"/>
            </a:lvl3pPr>
            <a:lvl4pPr marL="685800" indent="0">
              <a:buNone/>
              <a:defRPr sz="2400" b="1"/>
            </a:lvl4pPr>
            <a:lvl5pPr marL="914400" indent="0">
              <a:buNone/>
              <a:defRPr sz="2400" b="1"/>
            </a:lvl5pPr>
          </a:lstStyle>
          <a:p>
            <a:pPr lvl="0"/>
            <a:r>
              <a:rPr lang="en-US" dirty="0" smtClean="0"/>
              <a:t>Click to edit Master text styles</a:t>
            </a:r>
            <a:endParaRPr lang="en-US" dirty="0"/>
          </a:p>
        </p:txBody>
      </p:sp>
      <p:sp>
        <p:nvSpPr>
          <p:cNvPr id="13" name="Text Placeholder 12"/>
          <p:cNvSpPr>
            <a:spLocks noGrp="1"/>
          </p:cNvSpPr>
          <p:nvPr>
            <p:ph type="body" sz="quarter" idx="15"/>
          </p:nvPr>
        </p:nvSpPr>
        <p:spPr>
          <a:xfrm>
            <a:off x="563880" y="701040"/>
            <a:ext cx="4846320" cy="685800"/>
          </a:xfrm>
        </p:spPr>
        <p:txBody>
          <a:bodyPr tIns="0">
            <a:noAutofit/>
          </a:bodyPr>
          <a:lstStyle>
            <a:lvl1pPr marL="0" indent="0">
              <a:spcBef>
                <a:spcPts val="0"/>
              </a:spcBef>
              <a:buNone/>
              <a:defRPr sz="1800"/>
            </a:lvl1pPr>
            <a:lvl2pPr marL="228600" indent="0">
              <a:buNone/>
              <a:defRPr sz="1800"/>
            </a:lvl2pPr>
            <a:lvl3pPr marL="457200" indent="0">
              <a:buNone/>
              <a:defRPr sz="1800"/>
            </a:lvl3pPr>
            <a:lvl4pPr marL="685800" indent="0">
              <a:buNone/>
              <a:defRPr sz="1800"/>
            </a:lvl4pPr>
            <a:lvl5pPr marL="914400" indent="0">
              <a:buNone/>
              <a:defRPr sz="1800"/>
            </a:lvl5pPr>
          </a:lstStyle>
          <a:p>
            <a:pPr lvl="0"/>
            <a:r>
              <a:rPr lang="en-US" dirty="0" smtClean="0"/>
              <a:t>Click to edit Master text styles</a:t>
            </a:r>
            <a:endParaRPr lang="en-US" dirty="0"/>
          </a:p>
        </p:txBody>
      </p:sp>
      <p:sp>
        <p:nvSpPr>
          <p:cNvPr id="15" name="Picture Placeholder 14"/>
          <p:cNvSpPr>
            <a:spLocks noGrp="1"/>
          </p:cNvSpPr>
          <p:nvPr>
            <p:ph type="pic" sz="quarter" idx="16" hasCustomPrompt="1"/>
          </p:nvPr>
        </p:nvSpPr>
        <p:spPr>
          <a:xfrm>
            <a:off x="5867400" y="533400"/>
            <a:ext cx="2438400" cy="2031326"/>
          </a:xfrm>
          <a:ln>
            <a:solidFill>
              <a:schemeClr val="bg1"/>
            </a:solidFill>
          </a:ln>
        </p:spPr>
        <p:txBody>
          <a:bodyPr tIns="91440"/>
          <a:lstStyle>
            <a:lvl1pPr marL="0" indent="0" algn="ctr">
              <a:buFontTx/>
              <a:buNone/>
              <a:defRPr baseline="0"/>
            </a:lvl1pPr>
          </a:lstStyle>
          <a:p>
            <a:r>
              <a:rPr lang="en-US" dirty="0" smtClean="0"/>
              <a:t>[Click to insert Logo / Brand Image]</a:t>
            </a:r>
            <a:endParaRPr lang="en-US" dirty="0"/>
          </a:p>
        </p:txBody>
      </p:sp>
      <p:sp>
        <p:nvSpPr>
          <p:cNvPr id="17" name="Text Placeholder 16"/>
          <p:cNvSpPr>
            <a:spLocks noGrp="1"/>
          </p:cNvSpPr>
          <p:nvPr>
            <p:ph type="body" sz="quarter" idx="17" hasCustomPrompt="1"/>
          </p:nvPr>
        </p:nvSpPr>
        <p:spPr>
          <a:xfrm>
            <a:off x="3581400" y="2819401"/>
            <a:ext cx="5257800" cy="3505199"/>
          </a:xfrm>
        </p:spPr>
        <p:txBody>
          <a:bodyPr>
            <a:normAutofit/>
          </a:bodyPr>
          <a:lstStyle>
            <a:lvl1pPr>
              <a:defRPr sz="1800" baseline="0">
                <a:solidFill>
                  <a:schemeClr val="tx2"/>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200">
                <a:solidFill>
                  <a:schemeClr val="tx2"/>
                </a:solidFill>
              </a:defRPr>
            </a:lvl5pPr>
          </a:lstStyle>
          <a:p>
            <a:pPr lvl="0"/>
            <a:r>
              <a:rPr lang="en-US" dirty="0" smtClean="0"/>
              <a:t>[insert your bio or company information]</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Rectangle 11"/>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6"/>
          <p:cNvSpPr>
            <a:spLocks noGrp="1"/>
          </p:cNvSpPr>
          <p:nvPr>
            <p:ph type="pic" sz="quarter" idx="13" hasCustomPrompt="1"/>
          </p:nvPr>
        </p:nvSpPr>
        <p:spPr>
          <a:xfrm>
            <a:off x="676690" y="1642472"/>
            <a:ext cx="2483254" cy="3234328"/>
          </a:xfrm>
          <a:ln w="228600" cap="sq" cmpd="sng">
            <a:noFill/>
            <a:miter lim="800000"/>
          </a:ln>
        </p:spPr>
        <p:txBody>
          <a:bodyPr tIns="274320"/>
          <a:lstStyle>
            <a:lvl1pPr marL="0" indent="0" algn="ctr">
              <a:buFontTx/>
              <a:buNone/>
              <a:defRPr/>
            </a:lvl1pPr>
          </a:lstStyle>
          <a:p>
            <a:r>
              <a:rPr lang="en-US" dirty="0" smtClean="0"/>
              <a:t>[Click icon to insert photo]</a:t>
            </a:r>
            <a:endParaRPr lang="en-US" dirty="0"/>
          </a:p>
        </p:txBody>
      </p:sp>
    </p:spTree>
    <p:extLst>
      <p:ext uri="{BB962C8B-B14F-4D97-AF65-F5344CB8AC3E}">
        <p14:creationId xmlns:p14="http://schemas.microsoft.com/office/powerpoint/2010/main" val="1945366642"/>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19785C6-EBAF-49D5-AD4D-BABF4DFAAD59}" type="datetime1">
              <a:rPr lang="en-US" smtClean="0"/>
              <a:pPr/>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3/19/14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74320" y="228600"/>
            <a:ext cx="8595360" cy="86483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426128" y="228600"/>
            <a:ext cx="8260672" cy="734627"/>
          </a:xfrm>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buClr>
                <a:schemeClr val="accent4"/>
              </a:buClr>
              <a:buSzPct val="80000"/>
              <a:defRPr/>
            </a:lvl1pPr>
            <a:lvl2pPr marL="628650" indent="-400050">
              <a:buClr>
                <a:schemeClr val="accent6"/>
              </a:buClr>
              <a:buSzPct val="80000"/>
              <a:buFont typeface="Wingdings" charset="2"/>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F0D20C-2B4A-4F87-81F3-C291DCA68BC7}"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CAFB4-4EF8-46FE-AED1-5F1F018D3D0A}" type="slidenum">
              <a:rPr lang="en-US" smtClean="0"/>
              <a:t>‹#›</a:t>
            </a:fld>
            <a:endParaRPr lang="en-US"/>
          </a:p>
        </p:txBody>
      </p:sp>
    </p:spTree>
    <p:extLst>
      <p:ext uri="{BB962C8B-B14F-4D97-AF65-F5344CB8AC3E}">
        <p14:creationId xmlns:p14="http://schemas.microsoft.com/office/powerpoint/2010/main" val="118883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with Marker">
    <p:spTree>
      <p:nvGrpSpPr>
        <p:cNvPr id="1" name=""/>
        <p:cNvGrpSpPr/>
        <p:nvPr/>
      </p:nvGrpSpPr>
      <p:grpSpPr>
        <a:xfrm>
          <a:off x="0" y="0"/>
          <a:ext cx="0" cy="0"/>
          <a:chOff x="0" y="0"/>
          <a:chExt cx="0" cy="0"/>
        </a:xfrm>
      </p:grpSpPr>
      <p:sp>
        <p:nvSpPr>
          <p:cNvPr id="10" name="Rectangle 9"/>
          <p:cNvSpPr/>
          <p:nvPr/>
        </p:nvSpPr>
        <p:spPr>
          <a:xfrm>
            <a:off x="533400" y="278166"/>
            <a:ext cx="83362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2" name="Rectangle 11"/>
          <p:cNvSpPr/>
          <p:nvPr/>
        </p:nvSpPr>
        <p:spPr>
          <a:xfrm>
            <a:off x="625467" y="372862"/>
            <a:ext cx="8127916"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08174" y="408372"/>
            <a:ext cx="6778625" cy="103942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57399"/>
            <a:ext cx="8229600" cy="4267201"/>
          </a:xfrm>
        </p:spPr>
        <p:txBody>
          <a:bodyPr/>
          <a:lstStyle>
            <a:lvl1pPr marL="228600" indent="-228600">
              <a:buFont typeface="Wingdings" pitchFamily="2" charset="2"/>
              <a:buChar char="Ø"/>
              <a:defRPr sz="2200">
                <a:solidFill>
                  <a:schemeClr val="tx1"/>
                </a:solidFill>
              </a:defRPr>
            </a:lvl1pPr>
            <a:lvl2pPr marL="457200" indent="-228600">
              <a:buFont typeface="Wingdings" pitchFamily="2" charset="2"/>
              <a:buChar char="Ø"/>
              <a:defRPr>
                <a:solidFill>
                  <a:schemeClr val="tx1"/>
                </a:solidFill>
              </a:defRPr>
            </a:lvl2pPr>
            <a:lvl3pPr marL="685800" indent="-228600">
              <a:buFont typeface="Wingdings" pitchFamily="2" charset="2"/>
              <a:buChar char="Ø"/>
              <a:defRPr>
                <a:solidFill>
                  <a:schemeClr val="tx1"/>
                </a:solidFill>
              </a:defRPr>
            </a:lvl3pPr>
            <a:lvl4pPr marL="914400" indent="-228600">
              <a:buFont typeface="Wingdings" pitchFamily="2" charset="2"/>
              <a:buChar char="Ø"/>
              <a:defRPr>
                <a:solidFill>
                  <a:schemeClr val="tx1"/>
                </a:solidFill>
              </a:defRPr>
            </a:lvl4pPr>
            <a:lvl5pPr marL="1143000" indent="-228600">
              <a:buFont typeface="Wingdings" pitchFamily="2" charset="2"/>
              <a:buChar char="Ø"/>
              <a:defRPr>
                <a:solidFill>
                  <a:schemeClr val="tx1"/>
                </a:solidFill>
              </a:defRPr>
            </a:lvl5pPr>
            <a:lvl6pPr marL="1371600" indent="-228600">
              <a:buFont typeface="Wingdings" pitchFamily="2" charset="2"/>
              <a:buChar char="Ø"/>
              <a:defRPr sz="1600">
                <a:solidFill>
                  <a:schemeClr val="tx1">
                    <a:lumMod val="75000"/>
                    <a:lumOff val="25000"/>
                  </a:schemeClr>
                </a:solidFill>
              </a:defRPr>
            </a:lvl6pPr>
            <a:lvl7pPr marL="1600200" indent="-228600">
              <a:buClr>
                <a:schemeClr val="accent1"/>
              </a:buClr>
              <a:buFont typeface="Wingdings" pitchFamily="2" charset="2"/>
              <a:buChar char="Ø"/>
              <a:defRPr sz="1600">
                <a:solidFill>
                  <a:schemeClr val="tx1">
                    <a:lumMod val="75000"/>
                    <a:lumOff val="25000"/>
                  </a:schemeClr>
                </a:solidFill>
              </a:defRPr>
            </a:lvl7pPr>
            <a:lvl8pPr marL="1828800" indent="-228600">
              <a:buClr>
                <a:schemeClr val="accent1"/>
              </a:buClr>
              <a:buFont typeface="Wingdings" pitchFamily="2" charset="2"/>
              <a:buChar char="Ø"/>
              <a:defRPr sz="1600">
                <a:solidFill>
                  <a:schemeClr val="tx1">
                    <a:lumMod val="75000"/>
                    <a:lumOff val="25000"/>
                  </a:schemeClr>
                </a:solidFill>
              </a:defRPr>
            </a:lvl8pPr>
            <a:lvl9pPr marL="2057400" indent="-228600">
              <a:buClr>
                <a:schemeClr val="accent1"/>
              </a:buClr>
              <a:buFont typeface="Wingdings" pitchFamily="2" charset="2"/>
              <a:buChar char="Ø"/>
              <a:defRPr sz="1600" baseline="0">
                <a:solidFill>
                  <a:schemeClr val="tx1">
                    <a:lumMod val="75000"/>
                    <a:lumOff val="25000"/>
                  </a:schemeClr>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259A7B8-0EC4-44C9-AFEF-25E144F11C06}" type="datetime1">
              <a:rPr lang="en-US" smtClean="0"/>
              <a:pPr/>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
        <p:nvSpPr>
          <p:cNvPr id="13" name="Text Placeholder 8"/>
          <p:cNvSpPr>
            <a:spLocks noGrp="1"/>
          </p:cNvSpPr>
          <p:nvPr>
            <p:ph type="body" sz="quarter" idx="13"/>
          </p:nvPr>
        </p:nvSpPr>
        <p:spPr>
          <a:xfrm>
            <a:off x="114700" y="132346"/>
            <a:ext cx="1847088" cy="1783080"/>
          </a:xfrm>
          <a:prstGeom prst="ellipse">
            <a:avLst/>
          </a:prstGeom>
        </p:spPr>
        <p:style>
          <a:lnRef idx="0">
            <a:schemeClr val="accent4"/>
          </a:lnRef>
          <a:fillRef idx="3">
            <a:schemeClr val="accent4"/>
          </a:fillRef>
          <a:effectRef idx="3">
            <a:schemeClr val="accent4"/>
          </a:effectRef>
          <a:fontRef idx="none"/>
        </p:style>
        <p:txBody>
          <a:bodyPr lIns="45720" rIns="45720" anchor="ctr" anchorCtr="0">
            <a:noAutofit/>
          </a:bodyPr>
          <a:lstStyle>
            <a:lvl1pPr marL="0" indent="0" algn="ctr">
              <a:buNone/>
              <a:defRPr sz="1600" b="1">
                <a:solidFill>
                  <a:schemeClr val="bg1"/>
                </a:solidFill>
              </a:defRPr>
            </a:lvl1pPr>
            <a:lvl2pPr marL="228600" indent="0">
              <a:buNone/>
              <a:defRPr sz="1400">
                <a:solidFill>
                  <a:schemeClr val="bg1"/>
                </a:solidFill>
              </a:defRPr>
            </a:lvl2pPr>
            <a:lvl3pPr marL="457200" indent="0">
              <a:buNone/>
              <a:defRPr sz="1400">
                <a:solidFill>
                  <a:schemeClr val="bg1"/>
                </a:solidFill>
              </a:defRPr>
            </a:lvl3pPr>
            <a:lvl4pPr marL="685800" indent="0">
              <a:buNone/>
              <a:defRPr sz="1400">
                <a:solidFill>
                  <a:schemeClr val="bg1"/>
                </a:solidFill>
              </a:defRPr>
            </a:lvl4pPr>
            <a:lvl5pPr marL="914400" indent="0">
              <a:buNone/>
              <a:defRPr sz="1400">
                <a:solidFill>
                  <a:schemeClr val="bg1"/>
                </a:solidFill>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3393940209"/>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BB47B5-C739-4DAE-AACD-CC58CA843AC4}" type="datetime1">
              <a:rPr lang="en-US" smtClean="0"/>
              <a:pPr/>
              <a:t>3/19/14</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400" kern="1200" cap="all" baseline="0" dirty="0">
                <a:solidFill>
                  <a:schemeClr val="accent1">
                    <a:lumMod val="50000"/>
                  </a:schemeClr>
                </a:solidFill>
                <a:latin typeface="+mj-lt"/>
                <a:ea typeface="+mj-ea"/>
                <a:cs typeface="+mj-cs"/>
              </a:defRPr>
            </a:lvl1pPr>
          </a:lstStyle>
          <a:p>
            <a:r>
              <a:rPr lang="en-US" dirty="0" smtClean="0"/>
              <a:t>Click to edit Master title style</a:t>
            </a:r>
            <a:endParaRPr lang="en-US" dirty="0"/>
          </a:p>
        </p:txBody>
      </p:sp>
      <p:sp>
        <p:nvSpPr>
          <p:cNvPr id="15" name="Rectangle 14"/>
          <p:cNvSpPr/>
          <p:nvPr/>
        </p:nvSpPr>
        <p:spPr>
          <a:xfrm>
            <a:off x="675496" y="4541520"/>
            <a:ext cx="7818120" cy="664367"/>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lvl="0"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4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Rectangle 13"/>
          <p:cNvSpPr/>
          <p:nvPr/>
        </p:nvSpPr>
        <p:spPr>
          <a:xfrm>
            <a:off x="675757" y="3124200"/>
            <a:ext cx="7817599" cy="2077720"/>
          </a:xfrm>
          <a:prstGeom prst="rect">
            <a:avLst/>
          </a:prstGeom>
          <a:noFill/>
          <a:ln w="28575" cmpd="sng">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Rectangle 8"/>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6128" y="408372"/>
            <a:ext cx="8260672" cy="1039427"/>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76400"/>
            <a:ext cx="8229600" cy="2971801"/>
          </a:xfrm>
        </p:spPr>
        <p:txBody>
          <a:bodyPr/>
          <a:lstStyle>
            <a:lvl1pPr marL="228600" indent="-228600">
              <a:defRPr sz="2200">
                <a:solidFill>
                  <a:schemeClr val="tx1"/>
                </a:solidFill>
              </a:defRPr>
            </a:lvl1pPr>
            <a:lvl2pPr marL="457200" indent="-228600">
              <a:defRPr sz="2000">
                <a:solidFill>
                  <a:schemeClr val="tx1"/>
                </a:solidFill>
              </a:defRPr>
            </a:lvl2pPr>
            <a:lvl3pPr marL="685800" indent="-228600">
              <a:defRPr sz="1800">
                <a:solidFill>
                  <a:schemeClr val="tx1"/>
                </a:solidFill>
              </a:defRPr>
            </a:lvl3pPr>
            <a:lvl4pPr marL="914400" indent="-228600">
              <a:defRPr sz="1600">
                <a:solidFill>
                  <a:schemeClr val="tx1"/>
                </a:solidFill>
              </a:defRPr>
            </a:lvl4pPr>
            <a:lvl5pPr marL="1143000" indent="-228600">
              <a:defRPr sz="16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 y="4648200"/>
            <a:ext cx="8229600" cy="1676400"/>
          </a:xfrm>
        </p:spPr>
        <p:txBody>
          <a:bodyPr/>
          <a:lstStyle>
            <a:lvl1pPr marL="228600">
              <a:defRPr sz="2200">
                <a:solidFill>
                  <a:schemeClr val="tx1"/>
                </a:solidFill>
              </a:defRPr>
            </a:lvl1pPr>
            <a:lvl2pPr marL="457200">
              <a:defRPr sz="2000">
                <a:solidFill>
                  <a:schemeClr val="tx1"/>
                </a:solidFill>
              </a:defRPr>
            </a:lvl2pPr>
            <a:lvl3pPr marL="685800">
              <a:defRPr sz="1800">
                <a:solidFill>
                  <a:schemeClr val="tx1"/>
                </a:solidFill>
              </a:defRPr>
            </a:lvl3pPr>
            <a:lvl4pPr marL="914400" indent="-228600">
              <a:defRPr sz="1600">
                <a:solidFill>
                  <a:schemeClr val="tx1"/>
                </a:solidFill>
              </a:defRPr>
            </a:lvl4pPr>
            <a:lvl5pPr marL="1143000" indent="-228600">
              <a:defRPr sz="16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with Marker">
    <p:spTree>
      <p:nvGrpSpPr>
        <p:cNvPr id="1" name=""/>
        <p:cNvGrpSpPr/>
        <p:nvPr/>
      </p:nvGrpSpPr>
      <p:grpSpPr>
        <a:xfrm>
          <a:off x="0" y="0"/>
          <a:ext cx="0" cy="0"/>
          <a:chOff x="0" y="0"/>
          <a:chExt cx="0" cy="0"/>
        </a:xfrm>
      </p:grpSpPr>
      <p:sp>
        <p:nvSpPr>
          <p:cNvPr id="11" name="Rectangle 10"/>
          <p:cNvSpPr/>
          <p:nvPr/>
        </p:nvSpPr>
        <p:spPr>
          <a:xfrm>
            <a:off x="609600" y="278166"/>
            <a:ext cx="82600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3" name="Rectangle 12"/>
          <p:cNvSpPr/>
          <p:nvPr/>
        </p:nvSpPr>
        <p:spPr>
          <a:xfrm>
            <a:off x="699763" y="372862"/>
            <a:ext cx="80536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76400"/>
            <a:ext cx="8229600" cy="2971801"/>
          </a:xfrm>
        </p:spPr>
        <p:txBody>
          <a:bodyPr/>
          <a:lstStyle>
            <a:lvl1pPr marL="228600" indent="-228600">
              <a:buFont typeface="Wingdings" pitchFamily="2" charset="2"/>
              <a:buChar char="Ø"/>
              <a:defRPr sz="2200">
                <a:solidFill>
                  <a:schemeClr val="tx1"/>
                </a:solidFill>
              </a:defRPr>
            </a:lvl1pPr>
            <a:lvl2pPr marL="457200" indent="-228600">
              <a:buFont typeface="Wingdings" pitchFamily="2" charset="2"/>
              <a:buChar char="Ø"/>
              <a:defRPr>
                <a:solidFill>
                  <a:schemeClr val="tx1"/>
                </a:solidFill>
              </a:defRPr>
            </a:lvl2pPr>
            <a:lvl3pPr marL="685800" indent="-228600">
              <a:buFont typeface="Wingdings" pitchFamily="2" charset="2"/>
              <a:buChar char="Ø"/>
              <a:defRPr>
                <a:solidFill>
                  <a:schemeClr val="tx1"/>
                </a:solidFill>
              </a:defRPr>
            </a:lvl3pPr>
            <a:lvl4pPr marL="914400" indent="-228600">
              <a:buFont typeface="Wingdings" pitchFamily="2" charset="2"/>
              <a:buChar char="Ø"/>
              <a:defRPr>
                <a:solidFill>
                  <a:schemeClr val="tx1"/>
                </a:solidFill>
              </a:defRPr>
            </a:lvl4pPr>
            <a:lvl5pPr marL="1143000" indent="-228600">
              <a:buFont typeface="Wingdings" pitchFamily="2" charset="2"/>
              <a:buChar char="Ø"/>
              <a:defRPr>
                <a:solidFill>
                  <a:schemeClr val="tx1"/>
                </a:solidFill>
              </a:defRPr>
            </a:lvl5pPr>
            <a:lvl6pPr marL="1371600" indent="-228600">
              <a:buFont typeface="Wingdings" pitchFamily="2" charset="2"/>
              <a:buChar char="Ø"/>
              <a:defRPr sz="1600">
                <a:solidFill>
                  <a:schemeClr val="tx1">
                    <a:lumMod val="75000"/>
                    <a:lumOff val="25000"/>
                  </a:schemeClr>
                </a:solidFill>
              </a:defRPr>
            </a:lvl6pPr>
            <a:lvl7pPr marL="1600200" indent="-228600">
              <a:buClr>
                <a:schemeClr val="accent1"/>
              </a:buClr>
              <a:buFont typeface="Wingdings" pitchFamily="2" charset="2"/>
              <a:buChar char="Ø"/>
              <a:defRPr sz="1600">
                <a:solidFill>
                  <a:schemeClr val="tx1">
                    <a:lumMod val="75000"/>
                    <a:lumOff val="25000"/>
                  </a:schemeClr>
                </a:solidFill>
              </a:defRPr>
            </a:lvl7pPr>
            <a:lvl8pPr marL="1828800" indent="-228600">
              <a:buClr>
                <a:schemeClr val="accent1"/>
              </a:buClr>
              <a:buFont typeface="Wingdings" pitchFamily="2" charset="2"/>
              <a:buChar char="Ø"/>
              <a:defRPr sz="1600">
                <a:solidFill>
                  <a:schemeClr val="tx1">
                    <a:lumMod val="75000"/>
                    <a:lumOff val="25000"/>
                  </a:schemeClr>
                </a:solidFill>
              </a:defRPr>
            </a:lvl8pPr>
            <a:lvl9pPr marL="2057400" indent="-228600">
              <a:buClr>
                <a:schemeClr val="accent1"/>
              </a:buClr>
              <a:buFont typeface="Wingdings" pitchFamily="2" charset="2"/>
              <a:buChar char="Ø"/>
              <a:defRPr sz="1600" baseline="0">
                <a:solidFill>
                  <a:schemeClr val="tx1">
                    <a:lumMod val="75000"/>
                    <a:lumOff val="25000"/>
                  </a:schemeClr>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908175" y="408372"/>
            <a:ext cx="6778625" cy="1039427"/>
          </a:xfrm>
        </p:spPr>
        <p:txBody>
          <a:body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C259A7B8-0EC4-44C9-AFEF-25E144F11C06}" type="datetime1">
              <a:rPr lang="en-US" smtClean="0"/>
              <a:pPr/>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
        <p:nvSpPr>
          <p:cNvPr id="10" name="Content Placeholder 9"/>
          <p:cNvSpPr>
            <a:spLocks noGrp="1"/>
          </p:cNvSpPr>
          <p:nvPr>
            <p:ph sz="quarter" idx="14"/>
          </p:nvPr>
        </p:nvSpPr>
        <p:spPr>
          <a:xfrm>
            <a:off x="457200" y="4648200"/>
            <a:ext cx="8229600" cy="1676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114700" y="132346"/>
            <a:ext cx="1847088" cy="1783080"/>
          </a:xfrm>
          <a:prstGeom prst="ellipse">
            <a:avLst/>
          </a:prstGeom>
        </p:spPr>
        <p:style>
          <a:lnRef idx="0">
            <a:schemeClr val="accent4"/>
          </a:lnRef>
          <a:fillRef idx="3">
            <a:schemeClr val="accent4"/>
          </a:fillRef>
          <a:effectRef idx="3">
            <a:schemeClr val="accent4"/>
          </a:effectRef>
          <a:fontRef idx="none"/>
        </p:style>
        <p:txBody>
          <a:bodyPr lIns="45720" rIns="45720" anchor="ctr" anchorCtr="0">
            <a:noAutofit/>
          </a:bodyPr>
          <a:lstStyle>
            <a:lvl1pPr marL="0" indent="0" algn="ctr">
              <a:buNone/>
              <a:defRPr sz="1600" b="1">
                <a:solidFill>
                  <a:schemeClr val="bg1"/>
                </a:solidFill>
              </a:defRPr>
            </a:lvl1pPr>
            <a:lvl2pPr marL="228600" indent="0">
              <a:buNone/>
              <a:defRPr sz="1400">
                <a:solidFill>
                  <a:schemeClr val="bg1"/>
                </a:solidFill>
              </a:defRPr>
            </a:lvl2pPr>
            <a:lvl3pPr marL="457200" indent="0">
              <a:buNone/>
              <a:defRPr sz="1400">
                <a:solidFill>
                  <a:schemeClr val="bg1"/>
                </a:solidFill>
              </a:defRPr>
            </a:lvl3pPr>
            <a:lvl4pPr marL="685800" indent="0">
              <a:buNone/>
              <a:defRPr sz="1400">
                <a:solidFill>
                  <a:schemeClr val="bg1"/>
                </a:solidFill>
              </a:defRPr>
            </a:lvl4pPr>
            <a:lvl5pPr marL="914400" indent="0">
              <a:buNone/>
              <a:defRPr sz="1400">
                <a:solidFill>
                  <a:schemeClr val="bg1"/>
                </a:solidFill>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2487654190"/>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Rectangle 10"/>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marL="228600">
              <a:defRPr sz="2200"/>
            </a:lvl1pPr>
            <a:lvl2pPr marL="457200">
              <a:defRPr sz="2000"/>
            </a:lvl2pPr>
            <a:lvl3pPr marL="685800">
              <a:defRPr sz="1800"/>
            </a:lvl3pPr>
            <a:lvl4pPr marL="914400">
              <a:defRPr sz="1600"/>
            </a:lvl4pPr>
            <a:lvl5pPr marL="1143000">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marL="228600">
              <a:defRPr sz="2200"/>
            </a:lvl1pPr>
            <a:lvl2pPr marL="457200">
              <a:defRPr sz="2000"/>
            </a:lvl2pPr>
            <a:lvl3pPr marL="685800">
              <a:defRPr sz="1800"/>
            </a:lvl3pPr>
            <a:lvl4pPr marL="914400">
              <a:defRPr sz="1600"/>
            </a:lvl4pPr>
            <a:lvl5pPr marL="1143000">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3/19/14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7" name="Rectangle 6"/>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3/19/14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FB3B-20DA-4D0E-BF16-8262B7156612}" type="datetime1">
              <a:rPr lang="en-US" smtClean="0"/>
              <a:pPr/>
              <a:t>3/19/14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
        <p:nvSpPr>
          <p:cNvPr id="7" name="Content Placeholder 6"/>
          <p:cNvSpPr>
            <a:spLocks noGrp="1"/>
          </p:cNvSpPr>
          <p:nvPr>
            <p:ph sz="quarter" idx="13"/>
          </p:nvPr>
        </p:nvSpPr>
        <p:spPr>
          <a:xfrm>
            <a:off x="457200" y="533400"/>
            <a:ext cx="82296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7880548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3/19/14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50" r:id="rId1"/>
    <p:sldLayoutId id="2147483863" r:id="rId2"/>
    <p:sldLayoutId id="2147483843" r:id="rId3"/>
    <p:sldLayoutId id="2147483832" r:id="rId4"/>
    <p:sldLayoutId id="2147483833" r:id="rId5"/>
    <p:sldLayoutId id="2147483845" r:id="rId6"/>
    <p:sldLayoutId id="2147483834" r:id="rId7"/>
    <p:sldLayoutId id="2147483835" r:id="rId8"/>
    <p:sldLayoutId id="2147483842" r:id="rId9"/>
    <p:sldLayoutId id="2147483836" r:id="rId10"/>
    <p:sldLayoutId id="2147483837" r:id="rId11"/>
    <p:sldLayoutId id="2147483838" r:id="rId12"/>
    <p:sldLayoutId id="2147483848" r:id="rId13"/>
    <p:sldLayoutId id="2147483847" r:id="rId14"/>
    <p:sldLayoutId id="2147483841" r:id="rId15"/>
    <p:sldLayoutId id="2147483839" r:id="rId16"/>
    <p:sldLayoutId id="2147483840" r:id="rId17"/>
  </p:sldLayoutIdLst>
  <p:timing>
    <p:tnLst>
      <p:par>
        <p:cTn xmlns:p14="http://schemas.microsoft.com/office/powerpoint/2010/main" id="1" dur="indefinite" restart="never" nodeType="tmRoot"/>
      </p:par>
    </p:tnLst>
  </p:timing>
  <p:hf sldNum="0" hdr="0" ftr="0" dt="0"/>
  <p:txStyles>
    <p:titleStyle>
      <a:lvl1pPr algn="ctr" defTabSz="914400" rtl="0" eaLnBrk="1" latinLnBrk="0" hangingPunct="1">
        <a:spcBef>
          <a:spcPct val="0"/>
        </a:spcBef>
        <a:buNone/>
        <a:defRPr sz="4400" b="1" kern="1200" cap="all" baseline="0">
          <a:solidFill>
            <a:schemeClr val="accent1">
              <a:lumMod val="75000"/>
            </a:schemeClr>
          </a:solidFill>
          <a:latin typeface="+mj-lt"/>
          <a:ea typeface="+mj-ea"/>
          <a:cs typeface="+mj-cs"/>
        </a:defRPr>
      </a:lvl1pPr>
    </p:titleStyle>
    <p:bodyStyle>
      <a:lvl1pPr marL="347663" indent="-347663" algn="l" defTabSz="914400" rtl="0" eaLnBrk="1" latinLnBrk="0" hangingPunct="1">
        <a:spcBef>
          <a:spcPts val="1800"/>
        </a:spcBef>
        <a:buClr>
          <a:schemeClr val="accent1"/>
        </a:buClr>
        <a:buFont typeface="Wingdings" pitchFamily="2" charset="2"/>
        <a:buChar char="Ø"/>
        <a:defRPr sz="2200" kern="1200">
          <a:solidFill>
            <a:schemeClr val="tx1"/>
          </a:solidFill>
          <a:latin typeface="+mn-lt"/>
          <a:ea typeface="+mn-ea"/>
          <a:cs typeface="+mn-cs"/>
        </a:defRPr>
      </a:lvl1pPr>
      <a:lvl2pPr marL="457200" indent="-228600" algn="l" defTabSz="914400" rtl="0" eaLnBrk="1" latinLnBrk="0" hangingPunct="1">
        <a:spcBef>
          <a:spcPts val="1000"/>
        </a:spcBef>
        <a:buClr>
          <a:schemeClr val="accent1"/>
        </a:buClr>
        <a:buFont typeface="Wingdings" pitchFamily="2" charset="2"/>
        <a:buChar char="Ø"/>
        <a:defRPr sz="2000" kern="1200">
          <a:solidFill>
            <a:schemeClr val="tx1"/>
          </a:solidFill>
          <a:latin typeface="+mn-lt"/>
          <a:ea typeface="+mn-ea"/>
          <a:cs typeface="+mn-cs"/>
        </a:defRPr>
      </a:lvl2pPr>
      <a:lvl3pPr marL="685800" indent="-228600" algn="l" defTabSz="914400" rtl="0" eaLnBrk="1" latinLnBrk="0" hangingPunct="1">
        <a:spcBef>
          <a:spcPts val="1000"/>
        </a:spcBef>
        <a:buClr>
          <a:schemeClr val="accent1"/>
        </a:buClr>
        <a:buFont typeface="Wingdings" pitchFamily="2" charset="2"/>
        <a:buChar char="Ø"/>
        <a:defRPr sz="1800" kern="1200">
          <a:solidFill>
            <a:schemeClr val="tx1"/>
          </a:solidFill>
          <a:latin typeface="+mn-lt"/>
          <a:ea typeface="+mn-ea"/>
          <a:cs typeface="+mn-cs"/>
        </a:defRPr>
      </a:lvl3pPr>
      <a:lvl4pPr marL="914400" indent="-228600" algn="l" defTabSz="914400" rtl="0" eaLnBrk="1" latinLnBrk="0" hangingPunct="1">
        <a:spcBef>
          <a:spcPts val="1000"/>
        </a:spcBef>
        <a:buClr>
          <a:schemeClr val="accent1"/>
        </a:buClr>
        <a:buFont typeface="Wingdings" pitchFamily="2" charset="2"/>
        <a:buChar char="Ø"/>
        <a:defRPr sz="1600" kern="1200">
          <a:solidFill>
            <a:schemeClr val="tx1"/>
          </a:solidFill>
          <a:latin typeface="+mn-lt"/>
          <a:ea typeface="+mn-ea"/>
          <a:cs typeface="+mn-cs"/>
        </a:defRPr>
      </a:lvl4pPr>
      <a:lvl5pPr marL="1143000" indent="-228600" algn="l" defTabSz="914400" rtl="0" eaLnBrk="1" latinLnBrk="0" hangingPunct="1">
        <a:spcBef>
          <a:spcPts val="1000"/>
        </a:spcBef>
        <a:buClr>
          <a:schemeClr val="accent1"/>
        </a:buClr>
        <a:buFont typeface="Wingdings" pitchFamily="2" charset="2"/>
        <a:buChar char="Ø"/>
        <a:defRPr sz="1600" kern="1200" baseline="0">
          <a:solidFill>
            <a:schemeClr val="tx1"/>
          </a:solidFill>
          <a:latin typeface="+mn-lt"/>
          <a:ea typeface="+mn-ea"/>
          <a:cs typeface="+mn-cs"/>
        </a:defRPr>
      </a:lvl5pPr>
      <a:lvl6pPr marL="1371600" indent="-228600" algn="l" defTabSz="914400" rtl="0" eaLnBrk="1" latinLnBrk="0" hangingPunct="1">
        <a:spcBef>
          <a:spcPts val="1000"/>
        </a:spcBef>
        <a:buClr>
          <a:schemeClr val="accent1"/>
        </a:buClr>
        <a:buFont typeface="Wingdings" pitchFamily="2" charset="2"/>
        <a:buChar char="Ø"/>
        <a:defRPr sz="1600" kern="1200">
          <a:solidFill>
            <a:schemeClr val="tx1"/>
          </a:solidFill>
          <a:latin typeface="+mn-lt"/>
          <a:ea typeface="+mn-ea"/>
          <a:cs typeface="+mn-cs"/>
        </a:defRPr>
      </a:lvl6pPr>
      <a:lvl7pPr marL="1600200" indent="-228600" algn="l" defTabSz="914400" rtl="0" eaLnBrk="1" latinLnBrk="0" hangingPunct="1">
        <a:spcBef>
          <a:spcPts val="1000"/>
        </a:spcBef>
        <a:buClr>
          <a:schemeClr val="accent1"/>
        </a:buClr>
        <a:buFont typeface="Wingdings" pitchFamily="2" charset="2"/>
        <a:buChar char="Ø"/>
        <a:defRPr sz="1600" kern="1200">
          <a:solidFill>
            <a:schemeClr val="tx1"/>
          </a:solidFill>
          <a:latin typeface="+mn-lt"/>
          <a:ea typeface="+mn-ea"/>
          <a:cs typeface="+mn-cs"/>
        </a:defRPr>
      </a:lvl7pPr>
      <a:lvl8pPr marL="1828800" indent="-228600" algn="l" defTabSz="914400" rtl="0" eaLnBrk="1" latinLnBrk="0" hangingPunct="1">
        <a:spcBef>
          <a:spcPts val="1000"/>
        </a:spcBef>
        <a:buClr>
          <a:schemeClr val="accent1"/>
        </a:buClr>
        <a:buFont typeface="Wingdings" pitchFamily="2" charset="2"/>
        <a:buChar char="Ø"/>
        <a:defRPr sz="1600" kern="1200">
          <a:solidFill>
            <a:schemeClr val="tx1"/>
          </a:solidFill>
          <a:latin typeface="+mn-lt"/>
          <a:ea typeface="+mn-ea"/>
          <a:cs typeface="+mn-cs"/>
        </a:defRPr>
      </a:lvl8pPr>
      <a:lvl9pPr marL="2057400" indent="-228600" algn="l" defTabSz="914400" rtl="0" eaLnBrk="1" latinLnBrk="0" hangingPunct="1">
        <a:spcBef>
          <a:spcPts val="1000"/>
        </a:spcBef>
        <a:buClr>
          <a:schemeClr val="accent1"/>
        </a:buClr>
        <a:buFont typeface="Wingdings" pitchFamily="2" charset="2"/>
        <a:buChar char="Ø"/>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3" Type="http://schemas.openxmlformats.org/officeDocument/2006/relationships/hyperlink" Target="http://www.cacollegepathways.org"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acollegepathways.org/training-material-files/?event_reference=486" TargetMode="External"/><Relationship Id="rId4" Type="http://schemas.openxmlformats.org/officeDocument/2006/relationships/hyperlink" Target="http://datafordecisions.wested.org/" TargetMode="External"/><Relationship Id="rId5" Type="http://schemas.openxmlformats.org/officeDocument/2006/relationships/hyperlink" Target="mailto:debbie@johnburtonfoundation.org" TargetMode="External"/><Relationship Id="rId6" Type="http://schemas.openxmlformats.org/officeDocument/2006/relationships/hyperlink" Target="http://www.cacollegepathways.org" TargetMode="External"/><Relationship Id="rId1" Type="http://schemas.openxmlformats.org/officeDocument/2006/relationships/slideLayout" Target="../slideLayouts/slideLayout2.xml"/><Relationship Id="rId2" Type="http://schemas.openxmlformats.org/officeDocument/2006/relationships/hyperlink" Target="http://www.cacollegepathways.org/data-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collegepathways.org/data-resources" TargetMode="Externa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805" y="4648200"/>
            <a:ext cx="6553200" cy="415636"/>
          </a:xfrm>
        </p:spPr>
        <p:txBody>
          <a:bodyPr>
            <a:noAutofit/>
          </a:bodyPr>
          <a:lstStyle/>
          <a:p>
            <a:r>
              <a:rPr lang="en-US" sz="2000" dirty="0" smtClean="0"/>
              <a:t>March 19, 2014</a:t>
            </a:r>
            <a:endParaRPr lang="en-US" sz="2000" dirty="0"/>
          </a:p>
        </p:txBody>
      </p:sp>
      <p:sp>
        <p:nvSpPr>
          <p:cNvPr id="3" name="Title 2"/>
          <p:cNvSpPr>
            <a:spLocks noGrp="1"/>
          </p:cNvSpPr>
          <p:nvPr>
            <p:ph type="ctrTitle"/>
          </p:nvPr>
        </p:nvSpPr>
        <p:spPr>
          <a:xfrm>
            <a:off x="604705" y="3608033"/>
            <a:ext cx="6629400" cy="811567"/>
          </a:xfrm>
        </p:spPr>
        <p:txBody>
          <a:bodyPr/>
          <a:lstStyle/>
          <a:p>
            <a:r>
              <a:rPr lang="en-US" dirty="0"/>
              <a:t>Using Data to Inform Program Design</a:t>
            </a:r>
          </a:p>
        </p:txBody>
      </p:sp>
      <p:pic>
        <p:nvPicPr>
          <p:cNvPr id="5" name="Picture 4" descr="CCP_logo_final.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685800"/>
            <a:ext cx="3386637" cy="1447800"/>
          </a:xfrm>
          <a:prstGeom prst="rect">
            <a:avLst/>
          </a:prstGeom>
        </p:spPr>
      </p:pic>
    </p:spTree>
    <p:extLst>
      <p:ext uri="{BB962C8B-B14F-4D97-AF65-F5344CB8AC3E}">
        <p14:creationId xmlns:p14="http://schemas.microsoft.com/office/powerpoint/2010/main" val="298077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Snapshot One: Seeing the Whole Pipeline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For foster youth at College X:</a:t>
            </a:r>
          </a:p>
          <a:p>
            <a:r>
              <a:rPr lang="en-US" dirty="0" smtClean="0"/>
              <a:t>72% take remedial math, English, or ESL</a:t>
            </a:r>
          </a:p>
          <a:p>
            <a:r>
              <a:rPr lang="en-US" dirty="0" smtClean="0"/>
              <a:t>27% take college-level math</a:t>
            </a:r>
          </a:p>
          <a:p>
            <a:r>
              <a:rPr lang="en-US" dirty="0" smtClean="0"/>
              <a:t>21% take college-level English</a:t>
            </a:r>
          </a:p>
          <a:p>
            <a:r>
              <a:rPr lang="en-US" dirty="0" smtClean="0"/>
              <a:t>39% get financial aid</a:t>
            </a:r>
          </a:p>
          <a:p>
            <a:r>
              <a:rPr lang="en-US" dirty="0" smtClean="0"/>
              <a:t>72% have an educational plan</a:t>
            </a:r>
          </a:p>
          <a:p>
            <a:r>
              <a:rPr lang="en-US" dirty="0" smtClean="0"/>
              <a:t>15% go into career &amp; technical education</a:t>
            </a:r>
          </a:p>
          <a:p>
            <a:r>
              <a:rPr lang="en-US" dirty="0" smtClean="0"/>
              <a:t>28% get a degree or certificate</a:t>
            </a:r>
          </a:p>
          <a:p>
            <a:r>
              <a:rPr lang="en-US" dirty="0" smtClean="0"/>
              <a:t>29% enroll in college within a year of graduating from high school</a:t>
            </a:r>
          </a:p>
          <a:p>
            <a:endParaRPr lang="en-US" dirty="0"/>
          </a:p>
        </p:txBody>
      </p:sp>
    </p:spTree>
    <p:extLst>
      <p:ext uri="{BB962C8B-B14F-4D97-AF65-F5344CB8AC3E}">
        <p14:creationId xmlns:p14="http://schemas.microsoft.com/office/powerpoint/2010/main" val="2954510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Snapshot One: College Readiness</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a:buNone/>
            </a:pPr>
            <a:r>
              <a:rPr lang="en-US" sz="2600" b="1" dirty="0" smtClean="0"/>
              <a:t>Take a closer look:</a:t>
            </a:r>
          </a:p>
          <a:p>
            <a:pPr>
              <a:spcBef>
                <a:spcPts val="1200"/>
              </a:spcBef>
            </a:pPr>
            <a:r>
              <a:rPr lang="en-US" dirty="0" smtClean="0"/>
              <a:t>72% take remedial math, English, or ESL</a:t>
            </a:r>
          </a:p>
          <a:p>
            <a:pPr>
              <a:spcBef>
                <a:spcPts val="1200"/>
              </a:spcBef>
            </a:pPr>
            <a:r>
              <a:rPr lang="en-US" dirty="0" smtClean="0"/>
              <a:t>27% take college-level math</a:t>
            </a:r>
          </a:p>
          <a:p>
            <a:pPr>
              <a:spcBef>
                <a:spcPts val="1200"/>
              </a:spcBef>
            </a:pPr>
            <a:r>
              <a:rPr lang="en-US" dirty="0" smtClean="0"/>
              <a:t>21% take college-level English</a:t>
            </a:r>
          </a:p>
          <a:p>
            <a:pPr>
              <a:buNone/>
            </a:pPr>
            <a:r>
              <a:rPr lang="en-US" sz="2400" b="1" dirty="0" smtClean="0"/>
              <a:t>What does this tell us?</a:t>
            </a:r>
          </a:p>
          <a:p>
            <a:pPr>
              <a:spcBef>
                <a:spcPts val="1200"/>
              </a:spcBef>
            </a:pPr>
            <a:r>
              <a:rPr lang="en-US" dirty="0" smtClean="0"/>
              <a:t>Most students do not start in college-level math or English when they enter </a:t>
            </a:r>
          </a:p>
          <a:p>
            <a:pPr>
              <a:buNone/>
            </a:pPr>
            <a:r>
              <a:rPr lang="en-US" sz="2400" b="1" dirty="0" smtClean="0"/>
              <a:t>What questions could you ask?</a:t>
            </a:r>
          </a:p>
          <a:p>
            <a:pPr>
              <a:spcBef>
                <a:spcPts val="1200"/>
              </a:spcBef>
            </a:pPr>
            <a:r>
              <a:rPr lang="en-US" u="sng" dirty="0" smtClean="0"/>
              <a:t>Social Services</a:t>
            </a:r>
            <a:r>
              <a:rPr lang="en-US" dirty="0" smtClean="0"/>
              <a:t>: How could students be alerted about the importance of preparing for college assessment tests?</a:t>
            </a:r>
          </a:p>
          <a:p>
            <a:pPr>
              <a:spcBef>
                <a:spcPts val="1200"/>
              </a:spcBef>
            </a:pPr>
            <a:r>
              <a:rPr lang="en-US" u="sng" dirty="0" smtClean="0"/>
              <a:t>High Schools</a:t>
            </a:r>
            <a:r>
              <a:rPr lang="en-US" dirty="0" smtClean="0"/>
              <a:t>: How could the curriculum be better aligned to prepare students for college-level work?</a:t>
            </a:r>
          </a:p>
          <a:p>
            <a:pPr>
              <a:spcBef>
                <a:spcPts val="1200"/>
              </a:spcBef>
            </a:pPr>
            <a:r>
              <a:rPr lang="en-US" u="sng" dirty="0" smtClean="0"/>
              <a:t>Colleges</a:t>
            </a:r>
            <a:r>
              <a:rPr lang="en-US" dirty="0" smtClean="0"/>
              <a:t>: Could test prep opportunities be offered to foster youth?</a:t>
            </a:r>
          </a:p>
          <a:p>
            <a:endParaRPr lang="en-US" dirty="0"/>
          </a:p>
        </p:txBody>
      </p:sp>
      <p:pic>
        <p:nvPicPr>
          <p:cNvPr id="5" name="Picture 4" descr="https://encrypted-tbn0.gstatic.com/images?q=tbn:ANd9GcQzSSEoEE96GND484owX-RMprm2Xrioq4rhN99xvCazxN_ddIFy73ce4yf6"/>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371600"/>
            <a:ext cx="1137285" cy="1678305"/>
          </a:xfrm>
          <a:prstGeom prst="rect">
            <a:avLst/>
          </a:prstGeom>
          <a:noFill/>
          <a:ln>
            <a:noFill/>
          </a:ln>
        </p:spPr>
      </p:pic>
    </p:spTree>
    <p:extLst>
      <p:ext uri="{BB962C8B-B14F-4D97-AF65-F5344CB8AC3E}">
        <p14:creationId xmlns:p14="http://schemas.microsoft.com/office/powerpoint/2010/main" val="2436388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Snapshot One: Financial Support</a:t>
            </a:r>
            <a:endParaRPr lang="en-US" dirty="0"/>
          </a:p>
        </p:txBody>
      </p:sp>
      <p:sp>
        <p:nvSpPr>
          <p:cNvPr id="3" name="Content Placeholder 2"/>
          <p:cNvSpPr>
            <a:spLocks noGrp="1"/>
          </p:cNvSpPr>
          <p:nvPr>
            <p:ph idx="1"/>
          </p:nvPr>
        </p:nvSpPr>
        <p:spPr>
          <a:xfrm>
            <a:off x="457200" y="1295400"/>
            <a:ext cx="8229600" cy="5334000"/>
          </a:xfrm>
        </p:spPr>
        <p:txBody>
          <a:bodyPr>
            <a:normAutofit fontScale="85000" lnSpcReduction="20000"/>
          </a:bodyPr>
          <a:lstStyle/>
          <a:p>
            <a:pPr>
              <a:buNone/>
            </a:pPr>
            <a:r>
              <a:rPr lang="en-US" sz="2400" b="1" dirty="0" smtClean="0"/>
              <a:t>Take a closer look:</a:t>
            </a:r>
          </a:p>
          <a:p>
            <a:pPr>
              <a:spcBef>
                <a:spcPts val="1200"/>
              </a:spcBef>
            </a:pPr>
            <a:r>
              <a:rPr lang="en-US" dirty="0" smtClean="0"/>
              <a:t>39% get financial aid</a:t>
            </a:r>
          </a:p>
          <a:p>
            <a:pPr>
              <a:spcBef>
                <a:spcPts val="1200"/>
              </a:spcBef>
            </a:pPr>
            <a:r>
              <a:rPr lang="en-US" dirty="0" smtClean="0"/>
              <a:t>72% have an educational plan</a:t>
            </a:r>
          </a:p>
          <a:p>
            <a:pPr>
              <a:spcBef>
                <a:spcPts val="1200"/>
              </a:spcBef>
            </a:pPr>
            <a:r>
              <a:rPr lang="en-US" dirty="0" smtClean="0"/>
              <a:t>29% enroll in college within a year of graduating from high</a:t>
            </a:r>
          </a:p>
          <a:p>
            <a:pPr marL="0" indent="0">
              <a:spcBef>
                <a:spcPts val="0"/>
              </a:spcBef>
              <a:buNone/>
            </a:pPr>
            <a:r>
              <a:rPr lang="en-US" dirty="0" smtClean="0"/>
              <a:t>       school</a:t>
            </a:r>
          </a:p>
          <a:p>
            <a:pPr>
              <a:buNone/>
            </a:pPr>
            <a:r>
              <a:rPr lang="en-US" sz="2400" b="1" dirty="0" smtClean="0"/>
              <a:t>What does this tell us?</a:t>
            </a:r>
          </a:p>
          <a:p>
            <a:pPr>
              <a:spcBef>
                <a:spcPts val="1200"/>
              </a:spcBef>
            </a:pPr>
            <a:r>
              <a:rPr lang="en-US" dirty="0" smtClean="0"/>
              <a:t>Most students are getting some sort of counseling when they enter, but after a gap in their education and few are accessing financial supports</a:t>
            </a:r>
          </a:p>
          <a:p>
            <a:pPr marL="0" indent="0">
              <a:spcBef>
                <a:spcPts val="1200"/>
              </a:spcBef>
              <a:buNone/>
            </a:pPr>
            <a:r>
              <a:rPr lang="en-US" sz="2400" b="1" dirty="0" smtClean="0"/>
              <a:t>What questions could you ask?</a:t>
            </a:r>
          </a:p>
          <a:p>
            <a:pPr>
              <a:spcBef>
                <a:spcPts val="1200"/>
              </a:spcBef>
            </a:pPr>
            <a:r>
              <a:rPr lang="en-US" u="sng" dirty="0" smtClean="0"/>
              <a:t>Social </a:t>
            </a:r>
            <a:r>
              <a:rPr lang="en-US" u="sng" dirty="0"/>
              <a:t>Services</a:t>
            </a:r>
            <a:r>
              <a:rPr lang="en-US" dirty="0"/>
              <a:t>: Could more focus be put on helping students identify financial aid options? </a:t>
            </a:r>
          </a:p>
          <a:p>
            <a:pPr>
              <a:spcBef>
                <a:spcPts val="1200"/>
              </a:spcBef>
            </a:pPr>
            <a:r>
              <a:rPr lang="en-US" u="sng" dirty="0"/>
              <a:t>High Schools</a:t>
            </a:r>
            <a:r>
              <a:rPr lang="en-US" dirty="0"/>
              <a:t>: Would having students fill out the FAFSA while still in high school make them better able to afford going to college right away?</a:t>
            </a:r>
          </a:p>
          <a:p>
            <a:pPr>
              <a:spcBef>
                <a:spcPts val="1200"/>
              </a:spcBef>
            </a:pPr>
            <a:r>
              <a:rPr lang="en-US" u="sng" dirty="0"/>
              <a:t>Colleges</a:t>
            </a:r>
            <a:r>
              <a:rPr lang="en-US" dirty="0"/>
              <a:t>: How </a:t>
            </a:r>
            <a:r>
              <a:rPr lang="en-US" dirty="0" smtClean="0"/>
              <a:t>could </a:t>
            </a:r>
            <a:r>
              <a:rPr lang="en-US" dirty="0" err="1" smtClean="0"/>
              <a:t>ed</a:t>
            </a:r>
            <a:r>
              <a:rPr lang="en-US" dirty="0" smtClean="0"/>
              <a:t> planning sessions be paired with financial aid advising?</a:t>
            </a:r>
          </a:p>
        </p:txBody>
      </p:sp>
      <p:pic>
        <p:nvPicPr>
          <p:cNvPr id="5" name="Picture 4" descr="https://encrypted-tbn0.gstatic.com/images?q=tbn:ANd9GcQzSSEoEE96GND484owX-RMprm2Xrioq4rhN99xvCazxN_ddIFy73ce4yf6"/>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447800"/>
            <a:ext cx="1137285" cy="1678305"/>
          </a:xfrm>
          <a:prstGeom prst="rect">
            <a:avLst/>
          </a:prstGeom>
          <a:noFill/>
          <a:ln>
            <a:noFill/>
          </a:ln>
        </p:spPr>
      </p:pic>
    </p:spTree>
    <p:extLst>
      <p:ext uri="{BB962C8B-B14F-4D97-AF65-F5344CB8AC3E}">
        <p14:creationId xmlns:p14="http://schemas.microsoft.com/office/powerpoint/2010/main" val="356782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Snapshot One: Programs of Study</a:t>
            </a:r>
            <a:endParaRPr lang="en-US" dirty="0"/>
          </a:p>
        </p:txBody>
      </p:sp>
      <p:sp>
        <p:nvSpPr>
          <p:cNvPr id="3" name="Content Placeholder 2"/>
          <p:cNvSpPr>
            <a:spLocks noGrp="1"/>
          </p:cNvSpPr>
          <p:nvPr>
            <p:ph idx="1"/>
          </p:nvPr>
        </p:nvSpPr>
        <p:spPr>
          <a:xfrm>
            <a:off x="457200" y="1295400"/>
            <a:ext cx="8229600" cy="5410200"/>
          </a:xfrm>
        </p:spPr>
        <p:txBody>
          <a:bodyPr>
            <a:noAutofit/>
          </a:bodyPr>
          <a:lstStyle/>
          <a:p>
            <a:pPr>
              <a:buNone/>
            </a:pPr>
            <a:r>
              <a:rPr lang="en-US" sz="2000" b="1" dirty="0" smtClean="0"/>
              <a:t>Take a closer look:</a:t>
            </a:r>
          </a:p>
          <a:p>
            <a:pPr>
              <a:lnSpc>
                <a:spcPct val="90000"/>
              </a:lnSpc>
              <a:spcBef>
                <a:spcPts val="900"/>
              </a:spcBef>
            </a:pPr>
            <a:r>
              <a:rPr lang="en-US" sz="1700" dirty="0" smtClean="0"/>
              <a:t>72% have an educational plan</a:t>
            </a:r>
          </a:p>
          <a:p>
            <a:pPr>
              <a:lnSpc>
                <a:spcPct val="90000"/>
              </a:lnSpc>
              <a:spcBef>
                <a:spcPts val="900"/>
              </a:spcBef>
            </a:pPr>
            <a:r>
              <a:rPr lang="en-US" sz="1700" dirty="0" smtClean="0"/>
              <a:t>15% go into career &amp; technical education</a:t>
            </a:r>
          </a:p>
          <a:p>
            <a:pPr>
              <a:lnSpc>
                <a:spcPct val="90000"/>
              </a:lnSpc>
              <a:spcBef>
                <a:spcPts val="900"/>
              </a:spcBef>
            </a:pPr>
            <a:r>
              <a:rPr lang="en-US" sz="1700" dirty="0" smtClean="0"/>
              <a:t>28% get a degree or certificate</a:t>
            </a:r>
          </a:p>
          <a:p>
            <a:pPr>
              <a:buNone/>
            </a:pPr>
            <a:r>
              <a:rPr lang="en-US" sz="2000" b="1" dirty="0" smtClean="0"/>
              <a:t>What does this tell us?</a:t>
            </a:r>
          </a:p>
          <a:p>
            <a:pPr>
              <a:lnSpc>
                <a:spcPct val="90000"/>
              </a:lnSpc>
              <a:spcBef>
                <a:spcPts val="900"/>
              </a:spcBef>
            </a:pPr>
            <a:r>
              <a:rPr lang="en-US" sz="1700" dirty="0" smtClean="0"/>
              <a:t>Most students appear to be establishing a clear direction for their studies</a:t>
            </a:r>
          </a:p>
          <a:p>
            <a:pPr>
              <a:lnSpc>
                <a:spcPct val="90000"/>
              </a:lnSpc>
              <a:spcBef>
                <a:spcPts val="900"/>
              </a:spcBef>
            </a:pPr>
            <a:r>
              <a:rPr lang="en-US" sz="1700" dirty="0" smtClean="0"/>
              <a:t>Students are pursuing degrees, rather than career &amp; technical education certificates</a:t>
            </a:r>
          </a:p>
          <a:p>
            <a:pPr>
              <a:lnSpc>
                <a:spcPct val="90000"/>
              </a:lnSpc>
              <a:spcBef>
                <a:spcPts val="900"/>
              </a:spcBef>
            </a:pPr>
            <a:r>
              <a:rPr lang="en-US" sz="1700" dirty="0" smtClean="0"/>
              <a:t>Very few students are making it through</a:t>
            </a:r>
          </a:p>
          <a:p>
            <a:pPr>
              <a:buNone/>
            </a:pPr>
            <a:r>
              <a:rPr lang="en-US" sz="2000" b="1" dirty="0" smtClean="0"/>
              <a:t>What questions could you ask?</a:t>
            </a:r>
          </a:p>
          <a:p>
            <a:pPr>
              <a:lnSpc>
                <a:spcPct val="90000"/>
              </a:lnSpc>
              <a:spcBef>
                <a:spcPts val="900"/>
              </a:spcBef>
            </a:pPr>
            <a:r>
              <a:rPr lang="en-US" sz="1700" u="sng" dirty="0" smtClean="0"/>
              <a:t>Social Services</a:t>
            </a:r>
            <a:r>
              <a:rPr lang="en-US" sz="1700" dirty="0" smtClean="0"/>
              <a:t>: Could students be informed about stackable certificates that would enable students to get a living wage while preparing for further study in that pathway?</a:t>
            </a:r>
          </a:p>
          <a:p>
            <a:pPr>
              <a:lnSpc>
                <a:spcPct val="90000"/>
              </a:lnSpc>
              <a:spcBef>
                <a:spcPts val="900"/>
              </a:spcBef>
            </a:pPr>
            <a:r>
              <a:rPr lang="en-US" sz="1700" u="sng" dirty="0" smtClean="0"/>
              <a:t>High Schools</a:t>
            </a:r>
            <a:r>
              <a:rPr lang="en-US" sz="1700" dirty="0" smtClean="0"/>
              <a:t>: What types of preparation might help foster youth persist once they make it to college?</a:t>
            </a:r>
          </a:p>
          <a:p>
            <a:pPr>
              <a:lnSpc>
                <a:spcPct val="90000"/>
              </a:lnSpc>
              <a:spcBef>
                <a:spcPts val="900"/>
              </a:spcBef>
            </a:pPr>
            <a:r>
              <a:rPr lang="en-US" sz="1700" u="sng" dirty="0" smtClean="0"/>
              <a:t>Colleges</a:t>
            </a:r>
            <a:r>
              <a:rPr lang="en-US" sz="1700" dirty="0" smtClean="0"/>
              <a:t>: Is there a pattern to when students drop out that points to a needed intervention?</a:t>
            </a:r>
          </a:p>
        </p:txBody>
      </p:sp>
      <p:pic>
        <p:nvPicPr>
          <p:cNvPr id="5" name="Picture 4" descr="https://encrypted-tbn0.gstatic.com/images?q=tbn:ANd9GcQzSSEoEE96GND484owX-RMprm2Xrioq4rhN99xvCazxN_ddIFy73ce4yf6"/>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295400"/>
            <a:ext cx="1137285" cy="1678305"/>
          </a:xfrm>
          <a:prstGeom prst="rect">
            <a:avLst/>
          </a:prstGeom>
          <a:noFill/>
          <a:ln>
            <a:noFill/>
          </a:ln>
        </p:spPr>
      </p:pic>
    </p:spTree>
    <p:extLst>
      <p:ext uri="{BB962C8B-B14F-4D97-AF65-F5344CB8AC3E}">
        <p14:creationId xmlns:p14="http://schemas.microsoft.com/office/powerpoint/2010/main" val="3387876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Snapshot Two: Growing a Success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For foster youth at College Y:</a:t>
            </a:r>
          </a:p>
          <a:p>
            <a:r>
              <a:rPr lang="en-US" dirty="0" smtClean="0"/>
              <a:t>44% take remedial math, English, or ESL</a:t>
            </a:r>
          </a:p>
          <a:p>
            <a:r>
              <a:rPr lang="en-US" dirty="0" smtClean="0"/>
              <a:t>28% take college-level math</a:t>
            </a:r>
          </a:p>
          <a:p>
            <a:r>
              <a:rPr lang="en-US" dirty="0" smtClean="0"/>
              <a:t>62% take college-level English</a:t>
            </a:r>
          </a:p>
          <a:p>
            <a:r>
              <a:rPr lang="en-US" dirty="0" smtClean="0"/>
              <a:t>78% get financial aid</a:t>
            </a:r>
          </a:p>
          <a:p>
            <a:r>
              <a:rPr lang="en-US" dirty="0" smtClean="0"/>
              <a:t>62% have an educational plan</a:t>
            </a:r>
          </a:p>
          <a:p>
            <a:r>
              <a:rPr lang="en-US" dirty="0" smtClean="0"/>
              <a:t>4% go into career &amp; technical education</a:t>
            </a:r>
          </a:p>
          <a:p>
            <a:r>
              <a:rPr lang="en-US" dirty="0" smtClean="0"/>
              <a:t>57% get a degree or certificate</a:t>
            </a:r>
          </a:p>
          <a:p>
            <a:r>
              <a:rPr lang="en-US" dirty="0" smtClean="0"/>
              <a:t>18% enroll in college within a year of graduating from high school</a:t>
            </a:r>
          </a:p>
          <a:p>
            <a:endParaRPr lang="en-US" dirty="0"/>
          </a:p>
        </p:txBody>
      </p:sp>
    </p:spTree>
    <p:extLst>
      <p:ext uri="{BB962C8B-B14F-4D97-AF65-F5344CB8AC3E}">
        <p14:creationId xmlns:p14="http://schemas.microsoft.com/office/powerpoint/2010/main" val="1533394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Snapshot Two: College Readiness</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pPr>
              <a:buNone/>
            </a:pPr>
            <a:r>
              <a:rPr lang="en-US" sz="2600" b="1" dirty="0" smtClean="0"/>
              <a:t>Take a closer look:</a:t>
            </a:r>
          </a:p>
          <a:p>
            <a:pPr>
              <a:spcBef>
                <a:spcPts val="1200"/>
              </a:spcBef>
            </a:pPr>
            <a:r>
              <a:rPr lang="en-US" dirty="0" smtClean="0"/>
              <a:t>44% take remedial math, English, or ESL</a:t>
            </a:r>
          </a:p>
          <a:p>
            <a:pPr>
              <a:spcBef>
                <a:spcPts val="1200"/>
              </a:spcBef>
            </a:pPr>
            <a:r>
              <a:rPr lang="en-US" dirty="0" smtClean="0"/>
              <a:t>28% take college-level math</a:t>
            </a:r>
          </a:p>
          <a:p>
            <a:pPr>
              <a:spcBef>
                <a:spcPts val="1200"/>
              </a:spcBef>
            </a:pPr>
            <a:r>
              <a:rPr lang="en-US" dirty="0" smtClean="0"/>
              <a:t>62% take college-level English</a:t>
            </a:r>
          </a:p>
          <a:p>
            <a:pPr>
              <a:buNone/>
            </a:pPr>
            <a:r>
              <a:rPr lang="en-US" sz="2600" b="1" dirty="0" smtClean="0"/>
              <a:t>What does this tell us?</a:t>
            </a:r>
          </a:p>
          <a:p>
            <a:pPr>
              <a:spcBef>
                <a:spcPts val="1200"/>
              </a:spcBef>
            </a:pPr>
            <a:r>
              <a:rPr lang="en-US" dirty="0" smtClean="0"/>
              <a:t>Many students are ready for college-level content</a:t>
            </a:r>
          </a:p>
          <a:p>
            <a:pPr>
              <a:spcBef>
                <a:spcPts val="1200"/>
              </a:spcBef>
            </a:pPr>
            <a:r>
              <a:rPr lang="en-US" dirty="0" smtClean="0"/>
              <a:t>Students are much less likely to take remedial English than math</a:t>
            </a:r>
          </a:p>
          <a:p>
            <a:pPr>
              <a:buNone/>
            </a:pPr>
            <a:r>
              <a:rPr lang="en-US" sz="2600" b="1" dirty="0" smtClean="0"/>
              <a:t>What questions could you ask?</a:t>
            </a:r>
          </a:p>
          <a:p>
            <a:pPr>
              <a:spcBef>
                <a:spcPts val="1200"/>
              </a:spcBef>
            </a:pPr>
            <a:r>
              <a:rPr lang="en-US" u="sng" dirty="0" smtClean="0"/>
              <a:t>Social Services</a:t>
            </a:r>
            <a:r>
              <a:rPr lang="en-US" dirty="0" smtClean="0"/>
              <a:t>: Could child welfare agencies partner with FYS, K-12 districts, and colleges to expand college preparatory offerings? </a:t>
            </a:r>
          </a:p>
          <a:p>
            <a:pPr>
              <a:spcBef>
                <a:spcPts val="1200"/>
              </a:spcBef>
            </a:pPr>
            <a:r>
              <a:rPr lang="en-US" u="sng" dirty="0" smtClean="0"/>
              <a:t>High Schools</a:t>
            </a:r>
            <a:r>
              <a:rPr lang="en-US" dirty="0" smtClean="0"/>
              <a:t>: How is content aligned with K-12 in English? Are there lessons that could be shared with math?</a:t>
            </a:r>
          </a:p>
          <a:p>
            <a:pPr>
              <a:spcBef>
                <a:spcPts val="1200"/>
              </a:spcBef>
            </a:pPr>
            <a:r>
              <a:rPr lang="en-US" u="sng" dirty="0" smtClean="0"/>
              <a:t>Colleges</a:t>
            </a:r>
            <a:r>
              <a:rPr lang="en-US" dirty="0" smtClean="0"/>
              <a:t>: What practices seem to help foster youth prepare for college-level math the most? How could those be expanded?</a:t>
            </a:r>
            <a:endParaRPr lang="en-US" dirty="0"/>
          </a:p>
        </p:txBody>
      </p:sp>
      <p:pic>
        <p:nvPicPr>
          <p:cNvPr id="5" name="Picture 4" descr="https://encrypted-tbn0.gstatic.com/images?q=tbn:ANd9GcQzSSEoEE96GND484owX-RMprm2Xrioq4rhN99xvCazxN_ddIFy73ce4yf6"/>
          <p:cNvPicPr/>
          <p:nvPr/>
        </p:nvPicPr>
        <p:blipFill>
          <a:blip r:embed="rId2">
            <a:extLst>
              <a:ext uri="{28A0092B-C50C-407E-A947-70E740481C1C}">
                <a14:useLocalDpi xmlns:a14="http://schemas.microsoft.com/office/drawing/2010/main" val="0"/>
              </a:ext>
            </a:extLst>
          </a:blip>
          <a:srcRect/>
          <a:stretch>
            <a:fillRect/>
          </a:stretch>
        </p:blipFill>
        <p:spPr bwMode="auto">
          <a:xfrm>
            <a:off x="6787515" y="1371600"/>
            <a:ext cx="1137285" cy="1678305"/>
          </a:xfrm>
          <a:prstGeom prst="rect">
            <a:avLst/>
          </a:prstGeom>
          <a:noFill/>
          <a:ln>
            <a:noFill/>
          </a:ln>
        </p:spPr>
      </p:pic>
    </p:spTree>
    <p:extLst>
      <p:ext uri="{BB962C8B-B14F-4D97-AF65-F5344CB8AC3E}">
        <p14:creationId xmlns:p14="http://schemas.microsoft.com/office/powerpoint/2010/main" val="4134986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Snapshot Two: Financial Support</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pPr>
              <a:buNone/>
            </a:pPr>
            <a:r>
              <a:rPr lang="en-US" sz="2400" b="1" dirty="0" smtClean="0"/>
              <a:t>Take a closer look:</a:t>
            </a:r>
          </a:p>
          <a:p>
            <a:pPr>
              <a:spcBef>
                <a:spcPts val="1200"/>
              </a:spcBef>
            </a:pPr>
            <a:r>
              <a:rPr lang="en-US" dirty="0" smtClean="0"/>
              <a:t>78% get financial aid</a:t>
            </a:r>
          </a:p>
          <a:p>
            <a:pPr>
              <a:spcBef>
                <a:spcPts val="1200"/>
              </a:spcBef>
            </a:pPr>
            <a:r>
              <a:rPr lang="en-US" dirty="0" smtClean="0"/>
              <a:t>18% enroll in college within a year of graduating from high school</a:t>
            </a:r>
          </a:p>
          <a:p>
            <a:pPr>
              <a:buNone/>
            </a:pPr>
            <a:r>
              <a:rPr lang="en-US" sz="2400" b="1" dirty="0" smtClean="0"/>
              <a:t>What does this tell us?</a:t>
            </a:r>
          </a:p>
          <a:p>
            <a:pPr>
              <a:spcBef>
                <a:spcPts val="1200"/>
              </a:spcBef>
            </a:pPr>
            <a:r>
              <a:rPr lang="en-US" dirty="0" smtClean="0"/>
              <a:t>While most students experience a gap in their education, the majority are accessing financial supports once they get there</a:t>
            </a:r>
          </a:p>
          <a:p>
            <a:pPr>
              <a:buNone/>
            </a:pPr>
            <a:r>
              <a:rPr lang="en-US" sz="2400" b="1" dirty="0" smtClean="0"/>
              <a:t>What questions could you ask?</a:t>
            </a:r>
          </a:p>
          <a:p>
            <a:pPr>
              <a:spcBef>
                <a:spcPts val="1200"/>
              </a:spcBef>
            </a:pPr>
            <a:r>
              <a:rPr lang="en-US" u="sng" dirty="0" smtClean="0"/>
              <a:t>Social Services/High Schools</a:t>
            </a:r>
            <a:r>
              <a:rPr lang="en-US" dirty="0" smtClean="0"/>
              <a:t>: Are there strong practices that help foster youth access financial aid while still in high school? How could these programs be expanded to help more students go straight to college?</a:t>
            </a:r>
          </a:p>
          <a:p>
            <a:pPr>
              <a:spcBef>
                <a:spcPts val="1200"/>
              </a:spcBef>
            </a:pPr>
            <a:r>
              <a:rPr lang="en-US" u="sng" dirty="0" smtClean="0"/>
              <a:t>Colleges</a:t>
            </a:r>
            <a:r>
              <a:rPr lang="en-US" dirty="0" smtClean="0"/>
              <a:t>: How is financial aid advising structured once they get to college? How could this approach be adapted so that all foster youth have the opportunity to apply for aid?</a:t>
            </a:r>
            <a:endParaRPr lang="en-US" dirty="0"/>
          </a:p>
        </p:txBody>
      </p:sp>
      <p:pic>
        <p:nvPicPr>
          <p:cNvPr id="4" name="Picture 3" descr="https://encrypted-tbn0.gstatic.com/images?q=tbn:ANd9GcQzSSEoEE96GND484owX-RMprm2Xrioq4rhN99xvCazxN_ddIFy73ce4yf6"/>
          <p:cNvPicPr/>
          <p:nvPr/>
        </p:nvPicPr>
        <p:blipFill>
          <a:blip r:embed="rId2">
            <a:extLst>
              <a:ext uri="{28A0092B-C50C-407E-A947-70E740481C1C}">
                <a14:useLocalDpi xmlns:a14="http://schemas.microsoft.com/office/drawing/2010/main" val="0"/>
              </a:ext>
            </a:extLst>
          </a:blip>
          <a:srcRect/>
          <a:stretch>
            <a:fillRect/>
          </a:stretch>
        </p:blipFill>
        <p:spPr bwMode="auto">
          <a:xfrm>
            <a:off x="7924800" y="1295400"/>
            <a:ext cx="756285" cy="1143000"/>
          </a:xfrm>
          <a:prstGeom prst="rect">
            <a:avLst/>
          </a:prstGeom>
          <a:noFill/>
          <a:ln>
            <a:noFill/>
          </a:ln>
        </p:spPr>
      </p:pic>
    </p:spTree>
    <p:extLst>
      <p:ext uri="{BB962C8B-B14F-4D97-AF65-F5344CB8AC3E}">
        <p14:creationId xmlns:p14="http://schemas.microsoft.com/office/powerpoint/2010/main" val="1466032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Snapshot Two: Programs of Study</a:t>
            </a:r>
            <a:endParaRPr lang="en-US" dirty="0"/>
          </a:p>
        </p:txBody>
      </p:sp>
      <p:sp>
        <p:nvSpPr>
          <p:cNvPr id="3" name="Content Placeholder 2"/>
          <p:cNvSpPr>
            <a:spLocks noGrp="1"/>
          </p:cNvSpPr>
          <p:nvPr>
            <p:ph idx="1"/>
          </p:nvPr>
        </p:nvSpPr>
        <p:spPr>
          <a:xfrm>
            <a:off x="457200" y="1295400"/>
            <a:ext cx="8229600" cy="5410200"/>
          </a:xfrm>
        </p:spPr>
        <p:txBody>
          <a:bodyPr>
            <a:noAutofit/>
          </a:bodyPr>
          <a:lstStyle/>
          <a:p>
            <a:pPr>
              <a:buNone/>
            </a:pPr>
            <a:r>
              <a:rPr lang="en-US" sz="2000" b="1" dirty="0" smtClean="0"/>
              <a:t>Take a closer look:</a:t>
            </a:r>
          </a:p>
          <a:p>
            <a:pPr>
              <a:spcBef>
                <a:spcPts val="600"/>
              </a:spcBef>
            </a:pPr>
            <a:r>
              <a:rPr lang="en-US" sz="1700" dirty="0" smtClean="0"/>
              <a:t>62% have an educational plan</a:t>
            </a:r>
          </a:p>
          <a:p>
            <a:pPr>
              <a:spcBef>
                <a:spcPts val="600"/>
              </a:spcBef>
            </a:pPr>
            <a:r>
              <a:rPr lang="en-US" sz="1700" dirty="0" smtClean="0"/>
              <a:t>4% go into career &amp; technical education</a:t>
            </a:r>
          </a:p>
          <a:p>
            <a:pPr>
              <a:spcBef>
                <a:spcPts val="600"/>
              </a:spcBef>
            </a:pPr>
            <a:r>
              <a:rPr lang="en-US" sz="1700" dirty="0" smtClean="0"/>
              <a:t>57% get a degree or certificate</a:t>
            </a:r>
          </a:p>
          <a:p>
            <a:pPr>
              <a:buNone/>
            </a:pPr>
            <a:r>
              <a:rPr lang="en-US" sz="2000" b="1" dirty="0" smtClean="0"/>
              <a:t>What does this tell us?</a:t>
            </a:r>
          </a:p>
          <a:p>
            <a:pPr>
              <a:spcBef>
                <a:spcPts val="600"/>
              </a:spcBef>
            </a:pPr>
            <a:r>
              <a:rPr lang="en-US" sz="1700" dirty="0" smtClean="0"/>
              <a:t>Most students appear to be establishing a clear direction for their studies</a:t>
            </a:r>
          </a:p>
          <a:p>
            <a:pPr>
              <a:spcBef>
                <a:spcPts val="600"/>
              </a:spcBef>
            </a:pPr>
            <a:r>
              <a:rPr lang="en-US" sz="1700" dirty="0" smtClean="0"/>
              <a:t>Students are pursuing degrees, rather than career &amp; technical education certificates</a:t>
            </a:r>
          </a:p>
          <a:p>
            <a:pPr>
              <a:spcBef>
                <a:spcPts val="600"/>
              </a:spcBef>
            </a:pPr>
            <a:r>
              <a:rPr lang="en-US" sz="1700" dirty="0" smtClean="0"/>
              <a:t>The majority of students are making it through</a:t>
            </a:r>
          </a:p>
          <a:p>
            <a:pPr>
              <a:buNone/>
            </a:pPr>
            <a:r>
              <a:rPr lang="en-US" sz="2000" b="1" dirty="0" smtClean="0"/>
              <a:t>What questions could you ask?</a:t>
            </a:r>
          </a:p>
          <a:p>
            <a:pPr>
              <a:spcBef>
                <a:spcPts val="600"/>
              </a:spcBef>
            </a:pPr>
            <a:r>
              <a:rPr lang="en-US" sz="1700" u="sng" dirty="0" smtClean="0"/>
              <a:t>Social Services/High Schools</a:t>
            </a:r>
            <a:r>
              <a:rPr lang="en-US" sz="1700" dirty="0" smtClean="0"/>
              <a:t>: How could college advising practices be built upon so that more students have the opportunity to create an education plan while still in high school?</a:t>
            </a:r>
          </a:p>
          <a:p>
            <a:pPr>
              <a:spcBef>
                <a:spcPts val="600"/>
              </a:spcBef>
            </a:pPr>
            <a:r>
              <a:rPr lang="en-US" sz="1700" u="sng" dirty="0" smtClean="0"/>
              <a:t>Colleges</a:t>
            </a:r>
            <a:r>
              <a:rPr lang="en-US" sz="1700" dirty="0" smtClean="0"/>
              <a:t>: What types of degrees are students pursuing, where are they most successful, and what types of supports do they have to help them reach that goal? How could those practices be shared with programs that have lower completion rates?</a:t>
            </a:r>
          </a:p>
          <a:p>
            <a:endParaRPr lang="en-US" sz="1600" dirty="0"/>
          </a:p>
        </p:txBody>
      </p:sp>
      <p:pic>
        <p:nvPicPr>
          <p:cNvPr id="5" name="Picture 4" descr="https://encrypted-tbn0.gstatic.com/images?q=tbn:ANd9GcQzSSEoEE96GND484owX-RMprm2Xrioq4rhN99xvCazxN_ddIFy73ce4yf6"/>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371600"/>
            <a:ext cx="1137285" cy="1678305"/>
          </a:xfrm>
          <a:prstGeom prst="rect">
            <a:avLst/>
          </a:prstGeom>
          <a:noFill/>
          <a:ln>
            <a:noFill/>
          </a:ln>
        </p:spPr>
      </p:pic>
    </p:spTree>
    <p:extLst>
      <p:ext uri="{BB962C8B-B14F-4D97-AF65-F5344CB8AC3E}">
        <p14:creationId xmlns:p14="http://schemas.microsoft.com/office/powerpoint/2010/main" val="1200451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Understand Your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9486293"/>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8950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 Identify Data Collection Problems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8885395"/>
              </p:ext>
            </p:extLst>
          </p:nvPr>
        </p:nvGraphicFramePr>
        <p:xfrm>
          <a:off x="304800" y="1676400"/>
          <a:ext cx="8534400" cy="345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4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14400"/>
          </a:xfrm>
        </p:spPr>
        <p:txBody>
          <a:bodyPr/>
          <a:lstStyle/>
          <a:p>
            <a:r>
              <a:rPr lang="en-US" b="1" dirty="0" smtClean="0"/>
              <a:t>Technical Details</a:t>
            </a:r>
            <a:endParaRPr lang="en-US" b="1" dirty="0"/>
          </a:p>
        </p:txBody>
      </p:sp>
      <p:sp>
        <p:nvSpPr>
          <p:cNvPr id="3" name="Content Placeholder 2"/>
          <p:cNvSpPr>
            <a:spLocks noGrp="1"/>
          </p:cNvSpPr>
          <p:nvPr>
            <p:ph idx="1"/>
          </p:nvPr>
        </p:nvSpPr>
        <p:spPr>
          <a:xfrm>
            <a:off x="228600" y="1295400"/>
            <a:ext cx="4821518" cy="5334000"/>
          </a:xfrm>
        </p:spPr>
        <p:txBody>
          <a:bodyPr>
            <a:normAutofit/>
          </a:bodyPr>
          <a:lstStyle/>
          <a:p>
            <a:pPr>
              <a:spcBef>
                <a:spcPct val="40000"/>
              </a:spcBef>
            </a:pPr>
            <a:r>
              <a:rPr lang="en-US" sz="2800" dirty="0" smtClean="0"/>
              <a:t>Call-in number is </a:t>
            </a:r>
            <a:r>
              <a:rPr lang="en-US" sz="2800" dirty="0"/>
              <a:t>(415) 655-0053</a:t>
            </a:r>
            <a:r>
              <a:rPr lang="en-US" sz="2800" dirty="0" smtClean="0"/>
              <a:t> and access code is </a:t>
            </a:r>
            <a:r>
              <a:rPr lang="en-US" sz="2800" dirty="0"/>
              <a:t>911-985-160</a:t>
            </a:r>
            <a:r>
              <a:rPr lang="en-US" sz="2800" dirty="0" smtClean="0"/>
              <a:t>.</a:t>
            </a:r>
          </a:p>
          <a:p>
            <a:pPr>
              <a:spcBef>
                <a:spcPct val="40000"/>
              </a:spcBef>
            </a:pPr>
            <a:r>
              <a:rPr lang="en-US" sz="2800" dirty="0" smtClean="0"/>
              <a:t>To submit live questions, click on the “Questions” panel, type your question, and click “Send”</a:t>
            </a:r>
          </a:p>
          <a:p>
            <a:pPr>
              <a:spcBef>
                <a:spcPct val="40000"/>
              </a:spcBef>
            </a:pPr>
            <a:r>
              <a:rPr lang="en-US" sz="2800" dirty="0" smtClean="0"/>
              <a:t>Presentation materials and audio will be posted at </a:t>
            </a:r>
            <a:r>
              <a:rPr lang="en-US" sz="2600" b="1" dirty="0" smtClean="0">
                <a:solidFill>
                  <a:srgbClr val="015322"/>
                </a:solidFill>
                <a:hlinkClick r:id="rId3"/>
              </a:rPr>
              <a:t>www.cacollegepathways.org</a:t>
            </a:r>
            <a:endParaRPr lang="en-US" sz="2600" b="1" u="sng" dirty="0" smtClean="0">
              <a:solidFill>
                <a:srgbClr val="015322"/>
              </a:solidFill>
            </a:endParaRPr>
          </a:p>
          <a:p>
            <a:endParaRPr lang="en-US" dirty="0"/>
          </a:p>
        </p:txBody>
      </p:sp>
      <p:pic>
        <p:nvPicPr>
          <p:cNvPr id="1026" name="Picture 2"/>
          <p:cNvPicPr>
            <a:picLocks noChangeAspect="1" noChangeArrowheads="1"/>
          </p:cNvPicPr>
          <p:nvPr/>
        </p:nvPicPr>
        <p:blipFill>
          <a:blip r:embed="rId4" cstate="print"/>
          <a:srcRect r="2951" b="1252"/>
          <a:stretch>
            <a:fillRect/>
          </a:stretch>
        </p:blipFill>
        <p:spPr bwMode="auto">
          <a:xfrm>
            <a:off x="5821878" y="1143000"/>
            <a:ext cx="2636322" cy="5486400"/>
          </a:xfrm>
          <a:prstGeom prst="rect">
            <a:avLst/>
          </a:prstGeom>
          <a:noFill/>
          <a:ln w="9525">
            <a:noFill/>
            <a:miter lim="800000"/>
            <a:headEnd/>
            <a:tailEnd/>
          </a:ln>
        </p:spPr>
      </p:pic>
      <p:sp>
        <p:nvSpPr>
          <p:cNvPr id="5" name="Right Arrow 4"/>
          <p:cNvSpPr/>
          <p:nvPr/>
        </p:nvSpPr>
        <p:spPr>
          <a:xfrm rot="3875797">
            <a:off x="4941511" y="4453466"/>
            <a:ext cx="1697409" cy="372698"/>
          </a:xfrm>
          <a:prstGeom prst="rightArrow">
            <a:avLst>
              <a:gd name="adj1" fmla="val 51701"/>
              <a:gd name="adj2" fmla="val 50000"/>
            </a:avLst>
          </a:prstGeom>
          <a:solidFill>
            <a:srgbClr val="D491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68529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Mind the Gap</a:t>
            </a:r>
            <a:endParaRPr lang="en-US" dirty="0"/>
          </a:p>
        </p:txBody>
      </p:sp>
      <p:sp>
        <p:nvSpPr>
          <p:cNvPr id="3" name="Content Placeholder 2"/>
          <p:cNvSpPr>
            <a:spLocks noGrp="1"/>
          </p:cNvSpPr>
          <p:nvPr>
            <p:ph idx="1"/>
          </p:nvPr>
        </p:nvSpPr>
        <p:spPr/>
        <p:txBody>
          <a:bodyPr>
            <a:normAutofit/>
          </a:bodyPr>
          <a:lstStyle/>
          <a:p>
            <a:r>
              <a:rPr lang="en-US" sz="2800" dirty="0" smtClean="0"/>
              <a:t>Sometimes outcomes, particularly in areas where there has been little access to data in the past, can be surprising. </a:t>
            </a:r>
          </a:p>
          <a:p>
            <a:r>
              <a:rPr lang="en-US" sz="2800" dirty="0" smtClean="0"/>
              <a:t>It can be helpful to examine what you have based your assumptions on, the sources of this information, and ways that you could gather further information to better understand student outcomes. </a:t>
            </a:r>
          </a:p>
          <a:p>
            <a:r>
              <a:rPr lang="en-US" sz="2800" dirty="0" smtClean="0"/>
              <a:t>Startling numbers may not be evidence of data entry problems.</a:t>
            </a:r>
          </a:p>
          <a:p>
            <a:endParaRPr lang="en-US" sz="2800" dirty="0"/>
          </a:p>
        </p:txBody>
      </p:sp>
    </p:spTree>
    <p:extLst>
      <p:ext uri="{BB962C8B-B14F-4D97-AF65-F5344CB8AC3E}">
        <p14:creationId xmlns:p14="http://schemas.microsoft.com/office/powerpoint/2010/main" val="2820033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Go Straight to the Source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42982609"/>
              </p:ext>
            </p:extLst>
          </p:nvPr>
        </p:nvGraphicFramePr>
        <p:xfrm>
          <a:off x="457200" y="2362200"/>
          <a:ext cx="82296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685800" y="1219200"/>
            <a:ext cx="7391400" cy="954107"/>
          </a:xfrm>
          <a:prstGeom prst="rect">
            <a:avLst/>
          </a:prstGeom>
        </p:spPr>
        <p:txBody>
          <a:bodyPr wrap="square">
            <a:spAutoFit/>
          </a:bodyPr>
          <a:lstStyle/>
          <a:p>
            <a:r>
              <a:rPr lang="en-US" sz="2800" dirty="0"/>
              <a:t>Whenever possible, run your assumptions by others, whether this be:</a:t>
            </a:r>
          </a:p>
        </p:txBody>
      </p:sp>
    </p:spTree>
    <p:extLst>
      <p:ext uri="{BB962C8B-B14F-4D97-AF65-F5344CB8AC3E}">
        <p14:creationId xmlns:p14="http://schemas.microsoft.com/office/powerpoint/2010/main" val="2926607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Don’t Get Discouraged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5635273"/>
              </p:ext>
            </p:extLst>
          </p:nvPr>
        </p:nvGraphicFramePr>
        <p:xfrm>
          <a:off x="457200" y="1600200"/>
          <a:ext cx="8229600" cy="483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4416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Make a Map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5444156"/>
              </p:ext>
            </p:extLst>
          </p:nvPr>
        </p:nvGraphicFramePr>
        <p:xfrm>
          <a:off x="457200" y="2438400"/>
          <a:ext cx="8229600" cy="3687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609600" y="1295400"/>
            <a:ext cx="7924800" cy="830997"/>
          </a:xfrm>
          <a:prstGeom prst="rect">
            <a:avLst/>
          </a:prstGeom>
        </p:spPr>
        <p:txBody>
          <a:bodyPr wrap="square">
            <a:spAutoFit/>
          </a:bodyPr>
          <a:lstStyle/>
          <a:p>
            <a:pPr lvl="0" algn="ctr"/>
            <a:r>
              <a:rPr lang="en-US" sz="2400" dirty="0"/>
              <a:t>One way to get a handle on the information is to think about the pathways foster youth take through your institution:  </a:t>
            </a:r>
          </a:p>
        </p:txBody>
      </p:sp>
    </p:spTree>
    <p:extLst>
      <p:ext uri="{BB962C8B-B14F-4D97-AF65-F5344CB8AC3E}">
        <p14:creationId xmlns:p14="http://schemas.microsoft.com/office/powerpoint/2010/main" val="4080879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Make Data Your Ally</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Think about ways you can use this information to be a stronger advocate for foster youth:</a:t>
            </a:r>
          </a:p>
          <a:p>
            <a:r>
              <a:rPr lang="en-US" sz="2800" dirty="0" smtClean="0"/>
              <a:t>Show decision-makers the scale of the problem you want to solve</a:t>
            </a:r>
          </a:p>
          <a:p>
            <a:r>
              <a:rPr lang="en-US" sz="2800" dirty="0" smtClean="0"/>
              <a:t>Use hard numbers to back up the stories you’ve been telling for years</a:t>
            </a:r>
          </a:p>
          <a:p>
            <a:r>
              <a:rPr lang="en-US" sz="2800" dirty="0" smtClean="0"/>
              <a:t>Bring equity issues to the forefront by clarifying how outcomes differ by factors like socio-economic status, race, and gender</a:t>
            </a:r>
          </a:p>
          <a:p>
            <a:endParaRPr lang="en-US" sz="2800" dirty="0"/>
          </a:p>
        </p:txBody>
      </p:sp>
    </p:spTree>
    <p:extLst>
      <p:ext uri="{BB962C8B-B14F-4D97-AF65-F5344CB8AC3E}">
        <p14:creationId xmlns:p14="http://schemas.microsoft.com/office/powerpoint/2010/main" val="2298131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Remember Your Aren’t Alone</a:t>
            </a:r>
            <a:endParaRPr lang="en-US" dirty="0"/>
          </a:p>
        </p:txBody>
      </p:sp>
      <p:sp>
        <p:nvSpPr>
          <p:cNvPr id="3" name="Content Placeholder 2"/>
          <p:cNvSpPr>
            <a:spLocks noGrp="1"/>
          </p:cNvSpPr>
          <p:nvPr>
            <p:ph idx="1"/>
          </p:nvPr>
        </p:nvSpPr>
        <p:spPr>
          <a:xfrm>
            <a:off x="457200" y="1295401"/>
            <a:ext cx="8229600" cy="1524000"/>
          </a:xfrm>
        </p:spPr>
        <p:txBody>
          <a:bodyPr>
            <a:normAutofit/>
          </a:bodyPr>
          <a:lstStyle/>
          <a:p>
            <a:pPr marL="0" indent="0">
              <a:buNone/>
            </a:pPr>
            <a:r>
              <a:rPr lang="en-US" sz="3200" dirty="0" smtClean="0"/>
              <a:t>Think about ways that data can help you build bridges</a:t>
            </a:r>
            <a:r>
              <a:rPr lang="en-US" sz="2800" dirty="0" smtClean="0"/>
              <a:t>:</a:t>
            </a:r>
          </a:p>
        </p:txBody>
      </p:sp>
      <p:grpSp>
        <p:nvGrpSpPr>
          <p:cNvPr id="6" name="Group 5"/>
          <p:cNvGrpSpPr/>
          <p:nvPr/>
        </p:nvGrpSpPr>
        <p:grpSpPr>
          <a:xfrm>
            <a:off x="457200" y="2510094"/>
            <a:ext cx="8701704" cy="3738306"/>
            <a:chOff x="3098522" y="3374093"/>
            <a:chExt cx="3426345" cy="3019199"/>
          </a:xfrm>
        </p:grpSpPr>
        <p:sp>
          <p:nvSpPr>
            <p:cNvPr id="7" name="Freeform 6"/>
            <p:cNvSpPr/>
            <p:nvPr/>
          </p:nvSpPr>
          <p:spPr>
            <a:xfrm>
              <a:off x="3968643" y="4912644"/>
              <a:ext cx="1717341" cy="1480648"/>
            </a:xfrm>
            <a:custGeom>
              <a:avLst/>
              <a:gdLst>
                <a:gd name="connsiteX0" fmla="*/ 0 w 1717341"/>
                <a:gd name="connsiteY0" fmla="*/ 740324 h 1480648"/>
                <a:gd name="connsiteX1" fmla="*/ 370162 w 1717341"/>
                <a:gd name="connsiteY1" fmla="*/ 0 h 1480648"/>
                <a:gd name="connsiteX2" fmla="*/ 1347179 w 1717341"/>
                <a:gd name="connsiteY2" fmla="*/ 0 h 1480648"/>
                <a:gd name="connsiteX3" fmla="*/ 1717341 w 1717341"/>
                <a:gd name="connsiteY3" fmla="*/ 740324 h 1480648"/>
                <a:gd name="connsiteX4" fmla="*/ 1347179 w 1717341"/>
                <a:gd name="connsiteY4" fmla="*/ 1480648 h 1480648"/>
                <a:gd name="connsiteX5" fmla="*/ 370162 w 1717341"/>
                <a:gd name="connsiteY5" fmla="*/ 1480648 h 1480648"/>
                <a:gd name="connsiteX6" fmla="*/ 0 w 1717341"/>
                <a:gd name="connsiteY6" fmla="*/ 740324 h 1480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341" h="1480648">
                  <a:moveTo>
                    <a:pt x="0" y="740324"/>
                  </a:moveTo>
                  <a:lnTo>
                    <a:pt x="370162" y="0"/>
                  </a:lnTo>
                  <a:lnTo>
                    <a:pt x="1347179" y="0"/>
                  </a:lnTo>
                  <a:lnTo>
                    <a:pt x="1717341" y="740324"/>
                  </a:lnTo>
                  <a:lnTo>
                    <a:pt x="1347179" y="1480648"/>
                  </a:lnTo>
                  <a:lnTo>
                    <a:pt x="370162" y="1480648"/>
                  </a:lnTo>
                  <a:lnTo>
                    <a:pt x="0" y="740324"/>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66499" tIns="247549" rIns="266499" bIns="247549" numCol="1" spcCol="1270" anchor="ctr" anchorCtr="0">
              <a:noAutofit/>
            </a:bodyPr>
            <a:lstStyle/>
            <a:p>
              <a:pPr lvl="0" algn="ctr" defTabSz="622300" rtl="0">
                <a:lnSpc>
                  <a:spcPct val="90000"/>
                </a:lnSpc>
                <a:spcBef>
                  <a:spcPct val="0"/>
                </a:spcBef>
                <a:spcAft>
                  <a:spcPct val="35000"/>
                </a:spcAft>
              </a:pPr>
              <a:r>
                <a:rPr lang="en-US" sz="2200" kern="1200" smtClean="0"/>
                <a:t>Who else would be motivated to take action by these numbers?</a:t>
              </a:r>
              <a:endParaRPr lang="en-US" sz="2200" kern="1200"/>
            </a:p>
          </p:txBody>
        </p:sp>
        <p:sp>
          <p:nvSpPr>
            <p:cNvPr id="11" name="Freeform 10"/>
            <p:cNvSpPr/>
            <p:nvPr/>
          </p:nvSpPr>
          <p:spPr>
            <a:xfrm>
              <a:off x="4807526" y="3374093"/>
              <a:ext cx="1717341" cy="1480648"/>
            </a:xfrm>
            <a:custGeom>
              <a:avLst/>
              <a:gdLst>
                <a:gd name="connsiteX0" fmla="*/ 0 w 1717341"/>
                <a:gd name="connsiteY0" fmla="*/ 740324 h 1480648"/>
                <a:gd name="connsiteX1" fmla="*/ 370162 w 1717341"/>
                <a:gd name="connsiteY1" fmla="*/ 0 h 1480648"/>
                <a:gd name="connsiteX2" fmla="*/ 1347179 w 1717341"/>
                <a:gd name="connsiteY2" fmla="*/ 0 h 1480648"/>
                <a:gd name="connsiteX3" fmla="*/ 1717341 w 1717341"/>
                <a:gd name="connsiteY3" fmla="*/ 740324 h 1480648"/>
                <a:gd name="connsiteX4" fmla="*/ 1347179 w 1717341"/>
                <a:gd name="connsiteY4" fmla="*/ 1480648 h 1480648"/>
                <a:gd name="connsiteX5" fmla="*/ 370162 w 1717341"/>
                <a:gd name="connsiteY5" fmla="*/ 1480648 h 1480648"/>
                <a:gd name="connsiteX6" fmla="*/ 0 w 1717341"/>
                <a:gd name="connsiteY6" fmla="*/ 740324 h 1480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341" h="1480648">
                  <a:moveTo>
                    <a:pt x="0" y="740324"/>
                  </a:moveTo>
                  <a:lnTo>
                    <a:pt x="370162" y="0"/>
                  </a:lnTo>
                  <a:lnTo>
                    <a:pt x="1347179" y="0"/>
                  </a:lnTo>
                  <a:lnTo>
                    <a:pt x="1717341" y="740324"/>
                  </a:lnTo>
                  <a:lnTo>
                    <a:pt x="1347179" y="1480648"/>
                  </a:lnTo>
                  <a:lnTo>
                    <a:pt x="370162" y="1480648"/>
                  </a:lnTo>
                  <a:lnTo>
                    <a:pt x="0" y="740324"/>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66499" tIns="247549" rIns="266499" bIns="247549" numCol="1" spcCol="1270" anchor="ctr" anchorCtr="0">
              <a:noAutofit/>
            </a:bodyPr>
            <a:lstStyle/>
            <a:p>
              <a:pPr lvl="0" algn="ctr" defTabSz="622300" rtl="0">
                <a:lnSpc>
                  <a:spcPct val="90000"/>
                </a:lnSpc>
                <a:spcBef>
                  <a:spcPct val="0"/>
                </a:spcBef>
                <a:spcAft>
                  <a:spcPct val="35000"/>
                </a:spcAft>
              </a:pPr>
              <a:r>
                <a:rPr lang="en-US" sz="2200" kern="1200" smtClean="0"/>
                <a:t>Who else can help to improve outcomes?</a:t>
              </a:r>
              <a:endParaRPr lang="en-US" sz="2200" kern="1200"/>
            </a:p>
          </p:txBody>
        </p:sp>
        <p:sp>
          <p:nvSpPr>
            <p:cNvPr id="12" name="Hexagon 11"/>
            <p:cNvSpPr/>
            <p:nvPr/>
          </p:nvSpPr>
          <p:spPr>
            <a:xfrm>
              <a:off x="5927875" y="4604934"/>
              <a:ext cx="201069" cy="173296"/>
            </a:xfrm>
            <a:prstGeom prst="hexagon">
              <a:avLst>
                <a:gd name="adj" fmla="val 25000"/>
                <a:gd name="vf" fmla="val 115470"/>
              </a:avLst>
            </a:prstGeom>
          </p:spPr>
          <p:style>
            <a:lnRef idx="1">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Freeform 14"/>
            <p:cNvSpPr/>
            <p:nvPr/>
          </p:nvSpPr>
          <p:spPr>
            <a:xfrm>
              <a:off x="3098522" y="3374093"/>
              <a:ext cx="1717341" cy="1480648"/>
            </a:xfrm>
            <a:custGeom>
              <a:avLst/>
              <a:gdLst>
                <a:gd name="connsiteX0" fmla="*/ 0 w 1717341"/>
                <a:gd name="connsiteY0" fmla="*/ 740324 h 1480648"/>
                <a:gd name="connsiteX1" fmla="*/ 370162 w 1717341"/>
                <a:gd name="connsiteY1" fmla="*/ 0 h 1480648"/>
                <a:gd name="connsiteX2" fmla="*/ 1347179 w 1717341"/>
                <a:gd name="connsiteY2" fmla="*/ 0 h 1480648"/>
                <a:gd name="connsiteX3" fmla="*/ 1717341 w 1717341"/>
                <a:gd name="connsiteY3" fmla="*/ 740324 h 1480648"/>
                <a:gd name="connsiteX4" fmla="*/ 1347179 w 1717341"/>
                <a:gd name="connsiteY4" fmla="*/ 1480648 h 1480648"/>
                <a:gd name="connsiteX5" fmla="*/ 370162 w 1717341"/>
                <a:gd name="connsiteY5" fmla="*/ 1480648 h 1480648"/>
                <a:gd name="connsiteX6" fmla="*/ 0 w 1717341"/>
                <a:gd name="connsiteY6" fmla="*/ 740324 h 1480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341" h="1480648">
                  <a:moveTo>
                    <a:pt x="0" y="740324"/>
                  </a:moveTo>
                  <a:lnTo>
                    <a:pt x="370162" y="0"/>
                  </a:lnTo>
                  <a:lnTo>
                    <a:pt x="1347179" y="0"/>
                  </a:lnTo>
                  <a:lnTo>
                    <a:pt x="1717341" y="740324"/>
                  </a:lnTo>
                  <a:lnTo>
                    <a:pt x="1347179" y="1480648"/>
                  </a:lnTo>
                  <a:lnTo>
                    <a:pt x="370162" y="1480648"/>
                  </a:lnTo>
                  <a:lnTo>
                    <a:pt x="0" y="740324"/>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66499" tIns="247549" rIns="266499" bIns="247549" numCol="1" spcCol="1270" anchor="ctr" anchorCtr="0">
              <a:noAutofit/>
            </a:bodyPr>
            <a:lstStyle/>
            <a:p>
              <a:pPr lvl="0" algn="ctr" defTabSz="622300" rtl="0">
                <a:lnSpc>
                  <a:spcPct val="90000"/>
                </a:lnSpc>
                <a:spcBef>
                  <a:spcPct val="0"/>
                </a:spcBef>
                <a:spcAft>
                  <a:spcPct val="35000"/>
                </a:spcAft>
              </a:pPr>
              <a:r>
                <a:rPr lang="en-US" sz="2200" kern="1200" smtClean="0"/>
                <a:t>What issues might you have in common with these potential partners?</a:t>
              </a:r>
              <a:endParaRPr lang="en-US" sz="2200" kern="1200"/>
            </a:p>
          </p:txBody>
        </p:sp>
        <p:sp>
          <p:nvSpPr>
            <p:cNvPr id="16" name="Hexagon 15"/>
            <p:cNvSpPr/>
            <p:nvPr/>
          </p:nvSpPr>
          <p:spPr>
            <a:xfrm>
              <a:off x="4262770" y="3406171"/>
              <a:ext cx="201069" cy="173296"/>
            </a:xfrm>
            <a:prstGeom prst="hexagon">
              <a:avLst>
                <a:gd name="adj" fmla="val 25000"/>
                <a:gd name="vf" fmla="val 115470"/>
              </a:avLst>
            </a:prstGeom>
          </p:spPr>
          <p:style>
            <a:lnRef idx="1">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Hexagon 17"/>
            <p:cNvSpPr/>
            <p:nvPr/>
          </p:nvSpPr>
          <p:spPr>
            <a:xfrm>
              <a:off x="4337654" y="6147124"/>
              <a:ext cx="201069" cy="173296"/>
            </a:xfrm>
            <a:prstGeom prst="hexagon">
              <a:avLst>
                <a:gd name="adj" fmla="val 25000"/>
                <a:gd name="vf" fmla="val 115470"/>
              </a:avLst>
            </a:prstGeom>
          </p:spPr>
          <p:style>
            <a:lnRef idx="1">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2126298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 to Get Support</a:t>
            </a:r>
            <a:endParaRPr lang="en-US" dirty="0"/>
          </a:p>
        </p:txBody>
      </p:sp>
      <p:sp>
        <p:nvSpPr>
          <p:cNvPr id="3" name="Content Placeholder 2"/>
          <p:cNvSpPr>
            <a:spLocks noGrp="1"/>
          </p:cNvSpPr>
          <p:nvPr>
            <p:ph idx="1"/>
          </p:nvPr>
        </p:nvSpPr>
        <p:spPr>
          <a:xfrm>
            <a:off x="457200" y="1219200"/>
            <a:ext cx="8229600" cy="4191000"/>
          </a:xfrm>
        </p:spPr>
        <p:txBody>
          <a:bodyPr>
            <a:normAutofit/>
          </a:bodyPr>
          <a:lstStyle/>
          <a:p>
            <a:r>
              <a:rPr lang="en-US" dirty="0" smtClean="0"/>
              <a:t>Milestone &amp; Momentum Points and How to Access Data Through </a:t>
            </a:r>
            <a:r>
              <a:rPr lang="en-US" dirty="0" err="1" smtClean="0"/>
              <a:t>CalPASS</a:t>
            </a:r>
            <a:r>
              <a:rPr lang="en-US" dirty="0"/>
              <a:t> Plus: </a:t>
            </a:r>
            <a:r>
              <a:rPr lang="en-US" dirty="0">
                <a:hlinkClick r:id="rId2"/>
              </a:rPr>
              <a:t>http://www.cacollegepathways.org/data-</a:t>
            </a:r>
            <a:r>
              <a:rPr lang="en-US" dirty="0" smtClean="0">
                <a:hlinkClick r:id="rId2"/>
              </a:rPr>
              <a:t>resources</a:t>
            </a:r>
            <a:r>
              <a:rPr lang="en-US" dirty="0" smtClean="0"/>
              <a:t> </a:t>
            </a:r>
            <a:endParaRPr lang="en-US" dirty="0" smtClean="0">
              <a:solidFill>
                <a:srgbClr val="FF0000"/>
              </a:solidFill>
            </a:endParaRPr>
          </a:p>
          <a:p>
            <a:r>
              <a:rPr lang="en-US" dirty="0" smtClean="0"/>
              <a:t>Getting to Good Data recorded webinar:			 </a:t>
            </a:r>
            <a:r>
              <a:rPr lang="en-US" dirty="0" smtClean="0">
                <a:hlinkClick r:id="rId3"/>
              </a:rPr>
              <a:t>http://www.cacollegepathways.org/training-material-files/?event_reference=486</a:t>
            </a:r>
            <a:r>
              <a:rPr lang="en-US" dirty="0" smtClean="0"/>
              <a:t> </a:t>
            </a:r>
          </a:p>
          <a:p>
            <a:r>
              <a:rPr lang="en-US" dirty="0" smtClean="0"/>
              <a:t>Website with numerous tools on using data for decisions: </a:t>
            </a:r>
            <a:r>
              <a:rPr lang="en-US" dirty="0" smtClean="0">
                <a:hlinkClick r:id="rId4"/>
              </a:rPr>
              <a:t>http://datafordecisions.wested.org/</a:t>
            </a:r>
            <a:r>
              <a:rPr lang="en-US" dirty="0" smtClean="0"/>
              <a:t> </a:t>
            </a:r>
          </a:p>
          <a:p>
            <a:r>
              <a:rPr lang="en-US" sz="2400" dirty="0"/>
              <a:t>Debbie Raucher, John Burton Foundation: </a:t>
            </a:r>
            <a:r>
              <a:rPr lang="en-US" sz="2400" dirty="0">
                <a:hlinkClick r:id="rId5"/>
              </a:rPr>
              <a:t>debbie@johnburtonfoundation.org</a:t>
            </a:r>
            <a:r>
              <a:rPr lang="en-US" sz="2400" dirty="0"/>
              <a:t> </a:t>
            </a:r>
          </a:p>
          <a:p>
            <a:endParaRPr lang="en-US" dirty="0"/>
          </a:p>
        </p:txBody>
      </p:sp>
      <p:sp>
        <p:nvSpPr>
          <p:cNvPr id="4" name="TextBox 3"/>
          <p:cNvSpPr txBox="1"/>
          <p:nvPr/>
        </p:nvSpPr>
        <p:spPr>
          <a:xfrm>
            <a:off x="990600" y="5410200"/>
            <a:ext cx="7467600" cy="1077218"/>
          </a:xfrm>
          <a:prstGeom prst="rect">
            <a:avLst/>
          </a:prstGeom>
          <a:solidFill>
            <a:schemeClr val="bg2">
              <a:lumMod val="60000"/>
              <a:lumOff val="40000"/>
            </a:schemeClr>
          </a:solidFill>
          <a:ln>
            <a:solidFill>
              <a:schemeClr val="accent4">
                <a:lumMod val="50000"/>
              </a:schemeClr>
            </a:solidFill>
          </a:ln>
        </p:spPr>
        <p:txBody>
          <a:bodyPr wrap="square" rtlCol="0">
            <a:spAutoFit/>
          </a:bodyPr>
          <a:lstStyle/>
          <a:p>
            <a:pPr algn="ctr"/>
            <a:r>
              <a:rPr lang="en-US" sz="3200" b="1" dirty="0" smtClean="0"/>
              <a:t>All materials to be posted at: </a:t>
            </a:r>
            <a:r>
              <a:rPr lang="en-US" sz="3200" b="1" dirty="0" smtClean="0">
                <a:hlinkClick r:id="rId6"/>
              </a:rPr>
              <a:t>www.cacollegepathways.org </a:t>
            </a:r>
            <a:endParaRPr lang="en-US" sz="3200" b="1" dirty="0"/>
          </a:p>
        </p:txBody>
      </p:sp>
    </p:spTree>
    <p:extLst>
      <p:ext uri="{BB962C8B-B14F-4D97-AF65-F5344CB8AC3E}">
        <p14:creationId xmlns:p14="http://schemas.microsoft.com/office/powerpoint/2010/main" val="3329940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a:xfrm>
            <a:off x="457200" y="1371600"/>
            <a:ext cx="8229600" cy="3124200"/>
          </a:xfrm>
        </p:spPr>
        <p:txBody>
          <a:bodyPr/>
          <a:lstStyle/>
          <a:p>
            <a:r>
              <a:rPr lang="en-US" dirty="0" smtClean="0">
                <a:solidFill>
                  <a:srgbClr val="000000"/>
                </a:solidFill>
              </a:rPr>
              <a:t>Community colleges can pull an automatic data report through </a:t>
            </a:r>
            <a:r>
              <a:rPr lang="en-US" dirty="0" err="1" smtClean="0">
                <a:solidFill>
                  <a:srgbClr val="000000"/>
                </a:solidFill>
              </a:rPr>
              <a:t>CalPASS</a:t>
            </a:r>
            <a:r>
              <a:rPr lang="en-US" dirty="0" smtClean="0">
                <a:solidFill>
                  <a:srgbClr val="000000"/>
                </a:solidFill>
              </a:rPr>
              <a:t> Plus</a:t>
            </a:r>
          </a:p>
          <a:p>
            <a:r>
              <a:rPr lang="en-US" dirty="0" smtClean="0">
                <a:solidFill>
                  <a:srgbClr val="000000"/>
                </a:solidFill>
              </a:rPr>
              <a:t>4-year universities who participate in </a:t>
            </a:r>
            <a:r>
              <a:rPr lang="en-US" dirty="0" err="1" smtClean="0">
                <a:solidFill>
                  <a:srgbClr val="000000"/>
                </a:solidFill>
              </a:rPr>
              <a:t>CalPASS</a:t>
            </a:r>
            <a:r>
              <a:rPr lang="en-US" dirty="0" smtClean="0">
                <a:solidFill>
                  <a:srgbClr val="000000"/>
                </a:solidFill>
              </a:rPr>
              <a:t> Plus can access a report by providing a cohort file to </a:t>
            </a:r>
            <a:r>
              <a:rPr lang="en-US" dirty="0" err="1" smtClean="0">
                <a:solidFill>
                  <a:srgbClr val="000000"/>
                </a:solidFill>
              </a:rPr>
              <a:t>CalPASS</a:t>
            </a:r>
            <a:r>
              <a:rPr lang="en-US" dirty="0" smtClean="0">
                <a:solidFill>
                  <a:srgbClr val="000000"/>
                </a:solidFill>
              </a:rPr>
              <a:t> Plus</a:t>
            </a:r>
          </a:p>
          <a:p>
            <a:r>
              <a:rPr lang="en-US" dirty="0" smtClean="0">
                <a:solidFill>
                  <a:srgbClr val="000000"/>
                </a:solidFill>
              </a:rPr>
              <a:t>4-year universities not participating in </a:t>
            </a:r>
            <a:r>
              <a:rPr lang="en-US" dirty="0" err="1" smtClean="0">
                <a:solidFill>
                  <a:srgbClr val="000000"/>
                </a:solidFill>
              </a:rPr>
              <a:t>CalPASS</a:t>
            </a:r>
            <a:r>
              <a:rPr lang="en-US" dirty="0" smtClean="0">
                <a:solidFill>
                  <a:srgbClr val="000000"/>
                </a:solidFill>
              </a:rPr>
              <a:t> Plus should work with campus Institutional Research Department to generate data</a:t>
            </a:r>
          </a:p>
          <a:p>
            <a:endParaRPr lang="en-US" dirty="0">
              <a:solidFill>
                <a:srgbClr val="FF0000"/>
              </a:solidFill>
            </a:endParaRPr>
          </a:p>
        </p:txBody>
      </p:sp>
      <p:sp>
        <p:nvSpPr>
          <p:cNvPr id="4" name="Rectangle 3"/>
          <p:cNvSpPr/>
          <p:nvPr/>
        </p:nvSpPr>
        <p:spPr>
          <a:xfrm>
            <a:off x="990600" y="5417403"/>
            <a:ext cx="7467600" cy="830997"/>
          </a:xfrm>
          <a:prstGeom prst="rect">
            <a:avLst/>
          </a:prstGeom>
          <a:solidFill>
            <a:schemeClr val="bg1">
              <a:lumMod val="75000"/>
            </a:schemeClr>
          </a:solidFill>
          <a:ln>
            <a:solidFill>
              <a:schemeClr val="bg2">
                <a:lumMod val="50000"/>
              </a:schemeClr>
            </a:solidFill>
          </a:ln>
        </p:spPr>
        <p:txBody>
          <a:bodyPr wrap="square">
            <a:spAutoFit/>
          </a:bodyPr>
          <a:lstStyle/>
          <a:p>
            <a:pPr algn="ctr"/>
            <a:r>
              <a:rPr lang="en-US" sz="2400" dirty="0">
                <a:solidFill>
                  <a:srgbClr val="000000"/>
                </a:solidFill>
              </a:rPr>
              <a:t>Visit </a:t>
            </a:r>
            <a:r>
              <a:rPr lang="en-US" sz="2400" dirty="0">
                <a:solidFill>
                  <a:srgbClr val="000000"/>
                </a:solidFill>
                <a:hlinkClick r:id="rId2"/>
              </a:rPr>
              <a:t>www.cacollegepathways.org/data-resources</a:t>
            </a:r>
            <a:r>
              <a:rPr lang="en-US" sz="2400" dirty="0">
                <a:solidFill>
                  <a:srgbClr val="000000"/>
                </a:solidFill>
              </a:rPr>
              <a:t> for detailed resources</a:t>
            </a:r>
          </a:p>
        </p:txBody>
      </p:sp>
      <p:pic>
        <p:nvPicPr>
          <p:cNvPr id="7" name="Picture 6"/>
          <p:cNvPicPr>
            <a:picLocks noChangeAspect="1"/>
          </p:cNvPicPr>
          <p:nvPr/>
        </p:nvPicPr>
        <p:blipFill>
          <a:blip r:embed="rId3"/>
          <a:stretch>
            <a:fillRect/>
          </a:stretch>
        </p:blipFill>
        <p:spPr>
          <a:xfrm>
            <a:off x="3048000" y="4114800"/>
            <a:ext cx="3048000" cy="876300"/>
          </a:xfrm>
          <a:prstGeom prst="rect">
            <a:avLst/>
          </a:prstGeom>
        </p:spPr>
      </p:pic>
    </p:spTree>
    <p:extLst>
      <p:ext uri="{BB962C8B-B14F-4D97-AF65-F5344CB8AC3E}">
        <p14:creationId xmlns:p14="http://schemas.microsoft.com/office/powerpoint/2010/main" val="255711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2 at 2.54.2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3733800"/>
            <a:ext cx="3251200" cy="914400"/>
          </a:xfrm>
          <a:prstGeom prst="rect">
            <a:avLst/>
          </a:prstGeom>
        </p:spPr>
      </p:pic>
      <p:sp>
        <p:nvSpPr>
          <p:cNvPr id="3" name="Title 1"/>
          <p:cNvSpPr txBox="1">
            <a:spLocks/>
          </p:cNvSpPr>
          <p:nvPr/>
        </p:nvSpPr>
        <p:spPr>
          <a:xfrm>
            <a:off x="838200" y="1524000"/>
            <a:ext cx="7696200" cy="1295400"/>
          </a:xfrm>
          <a:prstGeom prst="rect">
            <a:avLst/>
          </a:prstGeom>
          <a:solidFill>
            <a:schemeClr val="bg1"/>
          </a:solidFill>
        </p:spPr>
        <p:txBody>
          <a:bodyPr anchor="ctr"/>
          <a:lstStyle>
            <a:lvl1pPr algn="ctr" defTabSz="914400" rtl="0" eaLnBrk="1" latinLnBrk="0" hangingPunct="1">
              <a:spcBef>
                <a:spcPct val="0"/>
              </a:spcBef>
              <a:buNone/>
              <a:defRPr sz="4400" b="1" kern="1200" cap="all" baseline="0">
                <a:solidFill>
                  <a:schemeClr val="accent1">
                    <a:lumMod val="75000"/>
                  </a:schemeClr>
                </a:solidFill>
                <a:latin typeface="+mj-lt"/>
                <a:ea typeface="+mj-ea"/>
                <a:cs typeface="+mj-cs"/>
              </a:defRPr>
            </a:lvl1pPr>
          </a:lstStyle>
          <a:p>
            <a:r>
              <a:rPr lang="en-US" sz="5400" dirty="0" smtClean="0"/>
              <a:t>Kathy booth</a:t>
            </a:r>
            <a:endParaRPr lang="en-US" sz="5400" dirty="0"/>
          </a:p>
        </p:txBody>
      </p:sp>
    </p:spTree>
    <p:extLst>
      <p:ext uri="{BB962C8B-B14F-4D97-AF65-F5344CB8AC3E}">
        <p14:creationId xmlns:p14="http://schemas.microsoft.com/office/powerpoint/2010/main" val="2935217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400140"/>
              </p:ext>
            </p:extLst>
          </p:nvPr>
        </p:nvGraphicFramePr>
        <p:xfrm>
          <a:off x="685800" y="1524000"/>
          <a:ext cx="7086600" cy="483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9220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focus on data?</a:t>
            </a:r>
            <a:endParaRPr lang="en-US" dirty="0"/>
          </a:p>
        </p:txBody>
      </p:sp>
      <p:sp>
        <p:nvSpPr>
          <p:cNvPr id="3" name="Content Placeholder 2"/>
          <p:cNvSpPr>
            <a:spLocks noGrp="1"/>
          </p:cNvSpPr>
          <p:nvPr>
            <p:ph idx="1"/>
          </p:nvPr>
        </p:nvSpPr>
        <p:spPr>
          <a:xfrm>
            <a:off x="457200" y="1570037"/>
            <a:ext cx="8229600" cy="4830763"/>
          </a:xfrm>
        </p:spPr>
        <p:txBody>
          <a:bodyPr>
            <a:normAutofit/>
          </a:bodyPr>
          <a:lstStyle/>
          <a:p>
            <a:r>
              <a:rPr lang="en-US" sz="2800" dirty="0" smtClean="0"/>
              <a:t>Shift from activities to outcomes helps put the focus on foster youth </a:t>
            </a:r>
          </a:p>
          <a:p>
            <a:r>
              <a:rPr lang="en-US" sz="2800" dirty="0" smtClean="0"/>
              <a:t>Increasing availability of data means more opportunities to understand what happens to your students and clients</a:t>
            </a:r>
          </a:p>
          <a:p>
            <a:r>
              <a:rPr lang="en-US" sz="2800" dirty="0" smtClean="0"/>
              <a:t>Funding reductions accelerated the focus on “return on investment”</a:t>
            </a:r>
            <a:endParaRPr lang="en-US" sz="2800" dirty="0"/>
          </a:p>
        </p:txBody>
      </p:sp>
    </p:spTree>
    <p:extLst>
      <p:ext uri="{BB962C8B-B14F-4D97-AF65-F5344CB8AC3E}">
        <p14:creationId xmlns:p14="http://schemas.microsoft.com/office/powerpoint/2010/main" val="1794610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is the doorway to inquiry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57392975"/>
              </p:ext>
            </p:extLst>
          </p:nvPr>
        </p:nvGraphicFramePr>
        <p:xfrm>
          <a:off x="228600" y="2743200"/>
          <a:ext cx="8686800" cy="3382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219200" y="1371600"/>
            <a:ext cx="6781800" cy="830997"/>
          </a:xfrm>
          <a:prstGeom prst="rect">
            <a:avLst/>
          </a:prstGeom>
          <a:ln>
            <a:solidFill>
              <a:schemeClr val="accent1">
                <a:lumMod val="50000"/>
              </a:schemeClr>
            </a:solidFill>
          </a:ln>
        </p:spPr>
        <p:txBody>
          <a:bodyPr wrap="square">
            <a:spAutoFit/>
          </a:bodyPr>
          <a:lstStyle/>
          <a:p>
            <a:pPr algn="ctr"/>
            <a:r>
              <a:rPr lang="en-US" sz="2400" dirty="0"/>
              <a:t>While the emphasis on outcomes might seem to be numbers-focused, the answers aren’t always there. </a:t>
            </a:r>
          </a:p>
        </p:txBody>
      </p:sp>
    </p:spTree>
    <p:extLst>
      <p:ext uri="{BB962C8B-B14F-4D97-AF65-F5344CB8AC3E}">
        <p14:creationId xmlns:p14="http://schemas.microsoft.com/office/powerpoint/2010/main" val="1527704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should I expect?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4294757"/>
              </p:ext>
            </p:extLst>
          </p:nvPr>
        </p:nvGraphicFramePr>
        <p:xfrm>
          <a:off x="457200" y="1295400"/>
          <a:ext cx="8229600" cy="483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6414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I gain?</a:t>
            </a:r>
            <a:endParaRPr lang="en-US" dirty="0"/>
          </a:p>
        </p:txBody>
      </p:sp>
      <p:sp>
        <p:nvSpPr>
          <p:cNvPr id="3" name="Content Placeholder 2"/>
          <p:cNvSpPr>
            <a:spLocks noGrp="1"/>
          </p:cNvSpPr>
          <p:nvPr>
            <p:ph idx="1"/>
          </p:nvPr>
        </p:nvSpPr>
        <p:spPr>
          <a:xfrm>
            <a:off x="457200" y="1951037"/>
            <a:ext cx="8229600" cy="3763963"/>
          </a:xfrm>
        </p:spPr>
        <p:txBody>
          <a:bodyPr>
            <a:normAutofit/>
          </a:bodyPr>
          <a:lstStyle/>
          <a:p>
            <a:r>
              <a:rPr lang="en-US" sz="2400" b="1" dirty="0" smtClean="0"/>
              <a:t>Reduced isolation</a:t>
            </a:r>
            <a:r>
              <a:rPr lang="en-US" sz="2400" dirty="0" smtClean="0"/>
              <a:t>—you can use data to break down the silos within your institution and across service providers</a:t>
            </a:r>
          </a:p>
          <a:p>
            <a:r>
              <a:rPr lang="en-US" sz="2400" b="1" dirty="0" smtClean="0"/>
              <a:t>Additional insights</a:t>
            </a:r>
            <a:r>
              <a:rPr lang="en-US" sz="2400" dirty="0" smtClean="0"/>
              <a:t>—not only will you better understand barriers to success, you’ll know where you are making a difference </a:t>
            </a:r>
          </a:p>
          <a:p>
            <a:r>
              <a:rPr lang="en-US" sz="2400" b="1" dirty="0" smtClean="0"/>
              <a:t>Better bargaining power</a:t>
            </a:r>
            <a:r>
              <a:rPr lang="en-US" sz="2400" dirty="0" smtClean="0"/>
              <a:t>—you can use the data to make the case for changes to policy or access to resources</a:t>
            </a:r>
          </a:p>
          <a:p>
            <a:endParaRPr lang="en-US" sz="2400" dirty="0"/>
          </a:p>
        </p:txBody>
      </p:sp>
    </p:spTree>
    <p:extLst>
      <p:ext uri="{BB962C8B-B14F-4D97-AF65-F5344CB8AC3E}">
        <p14:creationId xmlns:p14="http://schemas.microsoft.com/office/powerpoint/2010/main" val="1911532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rting a Course">
  <a:themeElements>
    <a:clrScheme name="Custom 1">
      <a:dk1>
        <a:sysClr val="windowText" lastClr="000000"/>
      </a:dk1>
      <a:lt1>
        <a:sysClr val="window" lastClr="FFFFFF"/>
      </a:lt1>
      <a:dk2>
        <a:srgbClr val="3E3D2D"/>
      </a:dk2>
      <a:lt2>
        <a:srgbClr val="9CB985"/>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Custom 15">
      <a:dk1>
        <a:sysClr val="windowText" lastClr="000000"/>
      </a:dk1>
      <a:lt1>
        <a:sysClr val="window" lastClr="FFFFFF"/>
      </a:lt1>
      <a:dk2>
        <a:srgbClr val="564B3C"/>
      </a:dk2>
      <a:lt2>
        <a:srgbClr val="ECEDD1"/>
      </a:lt2>
      <a:accent1>
        <a:srgbClr val="93A299"/>
      </a:accent1>
      <a:accent2>
        <a:srgbClr val="7197C5"/>
      </a:accent2>
      <a:accent3>
        <a:srgbClr val="B5AE53"/>
      </a:accent3>
      <a:accent4>
        <a:srgbClr val="848058"/>
      </a:accent4>
      <a:accent5>
        <a:srgbClr val="E8B54D"/>
      </a:accent5>
      <a:accent6>
        <a:srgbClr val="786C71"/>
      </a:accent6>
      <a:hlink>
        <a:srgbClr val="7197C5"/>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ustom 15">
      <a:dk1>
        <a:sysClr val="windowText" lastClr="000000"/>
      </a:dk1>
      <a:lt1>
        <a:sysClr val="window" lastClr="FFFFFF"/>
      </a:lt1>
      <a:dk2>
        <a:srgbClr val="564B3C"/>
      </a:dk2>
      <a:lt2>
        <a:srgbClr val="ECEDD1"/>
      </a:lt2>
      <a:accent1>
        <a:srgbClr val="93A299"/>
      </a:accent1>
      <a:accent2>
        <a:srgbClr val="7197C5"/>
      </a:accent2>
      <a:accent3>
        <a:srgbClr val="B5AE53"/>
      </a:accent3>
      <a:accent4>
        <a:srgbClr val="848058"/>
      </a:accent4>
      <a:accent5>
        <a:srgbClr val="E8B54D"/>
      </a:accent5>
      <a:accent6>
        <a:srgbClr val="786C71"/>
      </a:accent6>
      <a:hlink>
        <a:srgbClr val="7197C5"/>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Charting a Course by Wes Moss.potx</Template>
  <TotalTime>4100</TotalTime>
  <Words>1937</Words>
  <Application>Microsoft Macintosh PowerPoint</Application>
  <PresentationFormat>On-screen Show (4:3)</PresentationFormat>
  <Paragraphs>169</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Charting a Course</vt:lpstr>
      <vt:lpstr>Using Data to Inform Program Design</vt:lpstr>
      <vt:lpstr>Technical Details</vt:lpstr>
      <vt:lpstr>Getting Started</vt:lpstr>
      <vt:lpstr>PowerPoint Presentation</vt:lpstr>
      <vt:lpstr>Agenda</vt:lpstr>
      <vt:lpstr>Why the focus on data?</vt:lpstr>
      <vt:lpstr>Data is the doorway to inquiry</vt:lpstr>
      <vt:lpstr>What should I expect?</vt:lpstr>
      <vt:lpstr>What could I gain?</vt:lpstr>
      <vt:lpstr>Snapshot One: Seeing the Whole Pipeline</vt:lpstr>
      <vt:lpstr>Snapshot One: College Readiness</vt:lpstr>
      <vt:lpstr>Snapshot One: Financial Support</vt:lpstr>
      <vt:lpstr>Snapshot One: Programs of Study</vt:lpstr>
      <vt:lpstr>Snapshot Two: Growing a Success</vt:lpstr>
      <vt:lpstr>Snapshot Two: College Readiness</vt:lpstr>
      <vt:lpstr>Snapshot Two: Financial Support</vt:lpstr>
      <vt:lpstr>Snapshot Two: Programs of Study</vt:lpstr>
      <vt:lpstr>Tip: Understand Your Data</vt:lpstr>
      <vt:lpstr>Tip: Identify Data Collection Problems </vt:lpstr>
      <vt:lpstr>Tip: Mind the Gap</vt:lpstr>
      <vt:lpstr>Tip: Go Straight to the Source</vt:lpstr>
      <vt:lpstr>Tip: Don’t Get Discouraged</vt:lpstr>
      <vt:lpstr>Tip: Make a Map</vt:lpstr>
      <vt:lpstr>Tip: Make Data Your Ally</vt:lpstr>
      <vt:lpstr>Tip: Remember Your Aren’t Alone</vt:lpstr>
      <vt:lpstr>Places to Get Support</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Charting a Course</dc:title>
  <dc:subject/>
  <dc:creator>Sherri Brooks</dc:creator>
  <cp:keywords/>
  <dc:description/>
  <cp:lastModifiedBy>Deborah Raucher</cp:lastModifiedBy>
  <cp:revision>342</cp:revision>
  <dcterms:created xsi:type="dcterms:W3CDTF">2010-05-21T00:08:13Z</dcterms:created>
  <dcterms:modified xsi:type="dcterms:W3CDTF">2014-03-20T03:46:30Z</dcterms:modified>
  <cp:category/>
</cp:coreProperties>
</file>